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51"/>
  </p:notesMasterIdLst>
  <p:sldIdLst>
    <p:sldId id="256" r:id="rId2"/>
    <p:sldId id="257" r:id="rId3"/>
    <p:sldId id="276" r:id="rId4"/>
    <p:sldId id="306" r:id="rId5"/>
    <p:sldId id="307" r:id="rId6"/>
    <p:sldId id="280" r:id="rId7"/>
    <p:sldId id="311" r:id="rId8"/>
    <p:sldId id="278" r:id="rId9"/>
    <p:sldId id="299" r:id="rId10"/>
    <p:sldId id="312" r:id="rId11"/>
    <p:sldId id="262" r:id="rId12"/>
    <p:sldId id="266" r:id="rId13"/>
    <p:sldId id="300" r:id="rId14"/>
    <p:sldId id="305" r:id="rId15"/>
    <p:sldId id="267" r:id="rId16"/>
    <p:sldId id="268" r:id="rId17"/>
    <p:sldId id="269" r:id="rId18"/>
    <p:sldId id="270" r:id="rId19"/>
    <p:sldId id="281" r:id="rId20"/>
    <p:sldId id="282" r:id="rId21"/>
    <p:sldId id="271" r:id="rId22"/>
    <p:sldId id="272" r:id="rId23"/>
    <p:sldId id="283" r:id="rId24"/>
    <p:sldId id="313" r:id="rId25"/>
    <p:sldId id="284" r:id="rId26"/>
    <p:sldId id="297" r:id="rId27"/>
    <p:sldId id="314" r:id="rId28"/>
    <p:sldId id="315" r:id="rId29"/>
    <p:sldId id="316" r:id="rId30"/>
    <p:sldId id="317" r:id="rId31"/>
    <p:sldId id="318" r:id="rId32"/>
    <p:sldId id="320" r:id="rId33"/>
    <p:sldId id="285" r:id="rId34"/>
    <p:sldId id="286" r:id="rId35"/>
    <p:sldId id="302" r:id="rId36"/>
    <p:sldId id="308" r:id="rId37"/>
    <p:sldId id="287" r:id="rId38"/>
    <p:sldId id="321" r:id="rId39"/>
    <p:sldId id="303" r:id="rId40"/>
    <p:sldId id="289" r:id="rId41"/>
    <p:sldId id="304" r:id="rId42"/>
    <p:sldId id="298" r:id="rId43"/>
    <p:sldId id="291" r:id="rId44"/>
    <p:sldId id="293" r:id="rId45"/>
    <p:sldId id="294" r:id="rId46"/>
    <p:sldId id="295" r:id="rId47"/>
    <p:sldId id="309" r:id="rId48"/>
    <p:sldId id="310" r:id="rId49"/>
    <p:sldId id="296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3300"/>
    <a:srgbClr val="FF33CC"/>
    <a:srgbClr val="E01AC4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900DA-9759-4E81-AADF-CD7D377D5C89}" type="datetimeFigureOut">
              <a:rPr lang="en-US" smtClean="0"/>
              <a:t>11/15/2015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DDD578-0319-4C75-B27D-C220F4523A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242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86EAA5D2-5DD0-4A54-A495-4B46311E55FE}" type="slidenum">
              <a:rPr lang="ar-SA" b="0">
                <a:latin typeface="Arial" charset="0"/>
              </a:rPr>
              <a:pPr eaLnBrk="1" hangingPunct="1"/>
              <a:t>3</a:t>
            </a:fld>
            <a:endParaRPr lang="en-US" b="0">
              <a:latin typeface="Arial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ADF1BA93-4FEF-4C47-998D-73C4BCFBBD0E}" type="slidenum">
              <a:rPr lang="ar-SA" b="0">
                <a:latin typeface="Arial" charset="0"/>
              </a:rPr>
              <a:pPr eaLnBrk="1" hangingPunct="1"/>
              <a:t>25</a:t>
            </a:fld>
            <a:endParaRPr lang="en-US" b="0">
              <a:latin typeface="Arial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8D6F90B2-6380-4201-AF92-E365BC1DBC41}" type="slidenum">
              <a:rPr lang="ar-SA" b="0">
                <a:latin typeface="Arial" charset="0"/>
              </a:rPr>
              <a:pPr eaLnBrk="1" hangingPunct="1"/>
              <a:t>33</a:t>
            </a:fld>
            <a:endParaRPr lang="en-US" b="0">
              <a:latin typeface="Arial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CB879C65-79C2-4953-AE7D-C2C2414B87FF}" type="slidenum">
              <a:rPr lang="ar-SA" b="0">
                <a:latin typeface="Arial" charset="0"/>
              </a:rPr>
              <a:pPr eaLnBrk="1" hangingPunct="1"/>
              <a:t>37</a:t>
            </a:fld>
            <a:endParaRPr lang="en-US" b="0">
              <a:latin typeface="Arial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0D98EF08-00D2-476D-BC39-5CE68FE6FE47}" type="slidenum">
              <a:rPr lang="ar-SA" b="0">
                <a:latin typeface="Arial" charset="0"/>
              </a:rPr>
              <a:pPr eaLnBrk="1" hangingPunct="1"/>
              <a:t>38</a:t>
            </a:fld>
            <a:endParaRPr lang="en-US" b="0">
              <a:latin typeface="Arial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0D98EF08-00D2-476D-BC39-5CE68FE6FE47}" type="slidenum">
              <a:rPr lang="ar-SA" b="0">
                <a:latin typeface="Arial" charset="0"/>
              </a:rPr>
              <a:pPr eaLnBrk="1" hangingPunct="1"/>
              <a:t>39</a:t>
            </a:fld>
            <a:endParaRPr lang="en-US" b="0">
              <a:latin typeface="Arial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3860E5C8-7B1E-42E9-A7DB-DA423257B69D}" type="slidenum">
              <a:rPr lang="ar-SA" b="0">
                <a:latin typeface="Arial" charset="0"/>
              </a:rPr>
              <a:pPr eaLnBrk="1" hangingPunct="1"/>
              <a:t>43</a:t>
            </a:fld>
            <a:endParaRPr lang="en-US" b="0">
              <a:latin typeface="Arial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5DF6F806-4EA3-4B06-A953-08B4C56D1DE5}" type="slidenum">
              <a:rPr lang="ar-SA" b="0">
                <a:latin typeface="Arial" charset="0"/>
              </a:rPr>
              <a:pPr eaLnBrk="1" hangingPunct="1"/>
              <a:t>46</a:t>
            </a:fld>
            <a:endParaRPr lang="en-US" b="0">
              <a:latin typeface="Arial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21DA37E-6FF5-4A4A-8C8A-69ACB2175648}" type="slidenum">
              <a:rPr lang="en-US" smtClean="0"/>
              <a:pPr eaLnBrk="1" hangingPunct="1"/>
              <a:t>49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ar-SA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903C180-BC25-4F70-B143-EF0300883CE8}" type="slidenum">
              <a:rPr lang="en-US" smtClean="0"/>
              <a:pPr eaLnBrk="1" hangingPunct="1"/>
              <a:t>8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ar-SA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DB03918E-34C1-489E-B33F-38DB0B9E1E8F}" type="slidenum">
              <a:rPr lang="ar-SA" b="0">
                <a:solidFill>
                  <a:prstClr val="black"/>
                </a:solidFill>
                <a:latin typeface="Arial" charset="0"/>
              </a:rPr>
              <a:pPr eaLnBrk="1" hangingPunct="1"/>
              <a:t>12</a:t>
            </a:fld>
            <a:endParaRPr lang="en-US" b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A7F840F9-A243-434B-A3D5-5A0F7DB6A7C9}" type="slidenum">
              <a:rPr lang="ar-SA" b="0">
                <a:latin typeface="Arial" charset="0"/>
              </a:rPr>
              <a:pPr eaLnBrk="1" hangingPunct="1"/>
              <a:t>15</a:t>
            </a:fld>
            <a:endParaRPr lang="en-US" b="0">
              <a:latin typeface="Arial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836991DC-D7CC-469B-BA13-9500CB9545E4}" type="slidenum">
              <a:rPr lang="ar-SA" b="0">
                <a:latin typeface="Arial" charset="0"/>
              </a:rPr>
              <a:pPr eaLnBrk="1" hangingPunct="1"/>
              <a:t>16</a:t>
            </a:fld>
            <a:endParaRPr lang="en-US" b="0">
              <a:latin typeface="Arial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CCE4A97C-BDE0-47F3-BA5A-96ED3C5A0296}" type="slidenum">
              <a:rPr lang="ar-SA" b="0">
                <a:latin typeface="Arial" charset="0"/>
              </a:rPr>
              <a:pPr eaLnBrk="1" hangingPunct="1"/>
              <a:t>17</a:t>
            </a:fld>
            <a:endParaRPr lang="en-US" b="0">
              <a:latin typeface="Arial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D7F7B3F7-C134-49E4-92DC-A70B5F14B34E}" type="slidenum">
              <a:rPr lang="ar-SA" b="0">
                <a:latin typeface="Arial" charset="0"/>
              </a:rPr>
              <a:pPr eaLnBrk="1" hangingPunct="1"/>
              <a:t>18</a:t>
            </a:fld>
            <a:endParaRPr lang="en-US" b="0">
              <a:latin typeface="Arial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FDF36120-72D6-4822-859D-1CDB1491AE76}" type="slidenum">
              <a:rPr lang="ar-SA" b="0">
                <a:latin typeface="Arial" charset="0"/>
              </a:rPr>
              <a:pPr eaLnBrk="1" hangingPunct="1"/>
              <a:t>22</a:t>
            </a:fld>
            <a:endParaRPr lang="en-US" b="0">
              <a:latin typeface="Arial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fld id="{2835B7B0-05E0-4029-BEC4-3A1FC554EF84}" type="slidenum">
              <a:rPr lang="ar-SA" b="0">
                <a:latin typeface="Arial" charset="0"/>
              </a:rPr>
              <a:pPr eaLnBrk="1" hangingPunct="1"/>
              <a:t>23</a:t>
            </a:fld>
            <a:endParaRPr lang="en-US" b="0">
              <a:latin typeface="Arial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162A8D8-F031-49A4-B9B8-9145AF93CAFE}" type="datetimeFigureOut">
              <a:rPr lang="en-US" smtClean="0"/>
              <a:t>11/15/2015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2BB929D-0C88-4C2A-A117-6F0C9902C85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62A8D8-F031-49A4-B9B8-9145AF93CAFE}" type="datetimeFigureOut">
              <a:rPr lang="en-US" smtClean="0"/>
              <a:t>11/15/2015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BB929D-0C88-4C2A-A117-6F0C9902C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162A8D8-F031-49A4-B9B8-9145AF93CAFE}" type="datetimeFigureOut">
              <a:rPr lang="en-US" smtClean="0"/>
              <a:t>11/15/2015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2BB929D-0C88-4C2A-A117-6F0C9902C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 smtClean="0">
                <a:ea typeface="Times New Roman (Arabic)" pitchFamily="26" charset="0"/>
              </a:defRPr>
            </a:lvl1pPr>
          </a:lstStyle>
          <a:p>
            <a:fld id="{D62A4CBF-687B-4034-ABBE-41D8AEA8D5A9}" type="slidenum">
              <a:rPr lang="ar-SA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339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62A8D8-F031-49A4-B9B8-9145AF93CAFE}" type="datetimeFigureOut">
              <a:rPr lang="en-US" smtClean="0"/>
              <a:t>11/15/2015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BB929D-0C88-4C2A-A117-6F0C9902C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162A8D8-F031-49A4-B9B8-9145AF93CAFE}" type="datetimeFigureOut">
              <a:rPr lang="en-US" smtClean="0"/>
              <a:t>11/15/2015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2BB929D-0C88-4C2A-A117-6F0C9902C85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62A8D8-F031-49A4-B9B8-9145AF93CAFE}" type="datetimeFigureOut">
              <a:rPr lang="en-US" smtClean="0"/>
              <a:t>11/15/2015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BB929D-0C88-4C2A-A117-6F0C9902C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62A8D8-F031-49A4-B9B8-9145AF93CAFE}" type="datetimeFigureOut">
              <a:rPr lang="en-US" smtClean="0"/>
              <a:t>11/15/2015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BB929D-0C88-4C2A-A117-6F0C9902C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62A8D8-F031-49A4-B9B8-9145AF93CAFE}" type="datetimeFigureOut">
              <a:rPr lang="en-US" smtClean="0"/>
              <a:t>11/15/2015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BB929D-0C88-4C2A-A117-6F0C9902C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162A8D8-F031-49A4-B9B8-9145AF93CAFE}" type="datetimeFigureOut">
              <a:rPr lang="en-US" smtClean="0"/>
              <a:t>11/15/2015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BB929D-0C88-4C2A-A117-6F0C9902C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62A8D8-F031-49A4-B9B8-9145AF93CAFE}" type="datetimeFigureOut">
              <a:rPr lang="en-US" smtClean="0"/>
              <a:t>11/15/2015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BB929D-0C88-4C2A-A117-6F0C9902C85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62A8D8-F031-49A4-B9B8-9145AF93CAFE}" type="datetimeFigureOut">
              <a:rPr lang="en-US" smtClean="0"/>
              <a:t>11/15/2015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BB929D-0C88-4C2A-A117-6F0C9902C85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162A8D8-F031-49A4-B9B8-9145AF93CAFE}" type="datetimeFigureOut">
              <a:rPr lang="en-US" smtClean="0"/>
              <a:t>11/15/2015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2BB929D-0C88-4C2A-A117-6F0C9902C85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56" r:id="rId12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Prostatic_utricle" TargetMode="External"/><Relationship Id="rId13" Type="http://schemas.openxmlformats.org/officeDocument/2006/relationships/hyperlink" Target="http://en.wikipedia.org/wiki/Paradidymis" TargetMode="External"/><Relationship Id="rId18" Type="http://schemas.openxmlformats.org/officeDocument/2006/relationships/hyperlink" Target="http://en.wikipedia.org/wiki/Rete_ovarii" TargetMode="External"/><Relationship Id="rId26" Type="http://schemas.openxmlformats.org/officeDocument/2006/relationships/hyperlink" Target="http://en.wikipedia.org/wiki/Urinary_bladder" TargetMode="External"/><Relationship Id="rId3" Type="http://schemas.openxmlformats.org/officeDocument/2006/relationships/hyperlink" Target="http://en.wikipedia.org/wiki/Testis" TargetMode="External"/><Relationship Id="rId21" Type="http://schemas.openxmlformats.org/officeDocument/2006/relationships/hyperlink" Target="http://en.wikipedia.org/wiki/Vas_deferens" TargetMode="External"/><Relationship Id="rId7" Type="http://schemas.openxmlformats.org/officeDocument/2006/relationships/hyperlink" Target="http://en.wikipedia.org/wiki/Fallopian_tubes" TargetMode="External"/><Relationship Id="rId12" Type="http://schemas.openxmlformats.org/officeDocument/2006/relationships/hyperlink" Target="http://en.wikipedia.org/wiki/Efferent_ducts" TargetMode="External"/><Relationship Id="rId17" Type="http://schemas.openxmlformats.org/officeDocument/2006/relationships/hyperlink" Target="http://en.wikipedia.org/wiki/Rete_testis" TargetMode="External"/><Relationship Id="rId25" Type="http://schemas.openxmlformats.org/officeDocument/2006/relationships/hyperlink" Target="http://en.wikipedia.org/wiki/Skene's_glands" TargetMode="External"/><Relationship Id="rId2" Type="http://schemas.openxmlformats.org/officeDocument/2006/relationships/hyperlink" Target="http://en.wikipedia.org/wiki/Gonad" TargetMode="External"/><Relationship Id="rId16" Type="http://schemas.openxmlformats.org/officeDocument/2006/relationships/hyperlink" Target="http://en.wikipedia.org/wiki/Mesonephric_duct" TargetMode="External"/><Relationship Id="rId20" Type="http://schemas.openxmlformats.org/officeDocument/2006/relationships/hyperlink" Target="http://en.wikipedia.org/wiki/Gartner's_duc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Appendix_testis" TargetMode="External"/><Relationship Id="rId11" Type="http://schemas.openxmlformats.org/officeDocument/2006/relationships/hyperlink" Target="http://en.wikipedia.org/wiki/Mesonephric_tubule" TargetMode="External"/><Relationship Id="rId24" Type="http://schemas.openxmlformats.org/officeDocument/2006/relationships/hyperlink" Target="http://en.wikipedia.org/wiki/Prostate" TargetMode="External"/><Relationship Id="rId5" Type="http://schemas.openxmlformats.org/officeDocument/2006/relationships/hyperlink" Target="http://en.wikipedia.org/wiki/Paramesonephric_duct" TargetMode="External"/><Relationship Id="rId15" Type="http://schemas.openxmlformats.org/officeDocument/2006/relationships/hyperlink" Target="http://en.wikipedia.org/wiki/Paro%C3%B6phoron" TargetMode="External"/><Relationship Id="rId23" Type="http://schemas.openxmlformats.org/officeDocument/2006/relationships/hyperlink" Target="http://en.wikipedia.org/wiki/Urogenital_sinus" TargetMode="External"/><Relationship Id="rId10" Type="http://schemas.openxmlformats.org/officeDocument/2006/relationships/hyperlink" Target="http://en.wikipedia.org/wiki/Vagina" TargetMode="External"/><Relationship Id="rId19" Type="http://schemas.openxmlformats.org/officeDocument/2006/relationships/hyperlink" Target="http://en.wikipedia.org/wiki/Epididymis" TargetMode="External"/><Relationship Id="rId4" Type="http://schemas.openxmlformats.org/officeDocument/2006/relationships/hyperlink" Target="http://en.wikipedia.org/wiki/Ovary" TargetMode="External"/><Relationship Id="rId9" Type="http://schemas.openxmlformats.org/officeDocument/2006/relationships/hyperlink" Target="http://en.wikipedia.org/wiki/Uterus" TargetMode="External"/><Relationship Id="rId14" Type="http://schemas.openxmlformats.org/officeDocument/2006/relationships/hyperlink" Target="http://en.wikipedia.org/wiki/Epoophoron" TargetMode="External"/><Relationship Id="rId22" Type="http://schemas.openxmlformats.org/officeDocument/2006/relationships/hyperlink" Target="http://en.wikipedia.org/wiki/Seminal_vesicle" TargetMode="External"/><Relationship Id="rId27" Type="http://schemas.openxmlformats.org/officeDocument/2006/relationships/hyperlink" Target="http://en.wikipedia.org/wiki/Urethra" TargetMode="Externa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Spongy_urethra" TargetMode="External"/><Relationship Id="rId13" Type="http://schemas.openxmlformats.org/officeDocument/2006/relationships/hyperlink" Target="http://en.wikipedia.org/wiki/Bulb_of_penis" TargetMode="External"/><Relationship Id="rId18" Type="http://schemas.openxmlformats.org/officeDocument/2006/relationships/hyperlink" Target="http://en.wikipedia.org/wiki/Clitoral_crura" TargetMode="External"/><Relationship Id="rId26" Type="http://schemas.openxmlformats.org/officeDocument/2006/relationships/hyperlink" Target="http://en.wikipedia.org/wiki/Gubernaculum_testis" TargetMode="External"/><Relationship Id="rId3" Type="http://schemas.openxmlformats.org/officeDocument/2006/relationships/hyperlink" Target="http://en.wikipedia.org/wiki/Bartholin's_gland" TargetMode="External"/><Relationship Id="rId21" Type="http://schemas.openxmlformats.org/officeDocument/2006/relationships/hyperlink" Target="http://en.wikipedia.org/wiki/Clitoral_hood" TargetMode="External"/><Relationship Id="rId7" Type="http://schemas.openxmlformats.org/officeDocument/2006/relationships/hyperlink" Target="http://en.wikipedia.org/wiki/Urogenital_folds" TargetMode="External"/><Relationship Id="rId12" Type="http://schemas.openxmlformats.org/officeDocument/2006/relationships/hyperlink" Target="http://en.wikipedia.org/wiki/Clitoris" TargetMode="External"/><Relationship Id="rId17" Type="http://schemas.openxmlformats.org/officeDocument/2006/relationships/hyperlink" Target="http://en.wikipedia.org/wiki/Crus_of_penis" TargetMode="External"/><Relationship Id="rId25" Type="http://schemas.openxmlformats.org/officeDocument/2006/relationships/hyperlink" Target="http://en.wikipedia.org/wiki/Gubernaculum" TargetMode="External"/><Relationship Id="rId2" Type="http://schemas.openxmlformats.org/officeDocument/2006/relationships/hyperlink" Target="http://en.wikipedia.org/wiki/Bulbourethral_gland" TargetMode="External"/><Relationship Id="rId16" Type="http://schemas.openxmlformats.org/officeDocument/2006/relationships/hyperlink" Target="http://en.wikipedia.org/wiki/Clitoral_glans" TargetMode="External"/><Relationship Id="rId20" Type="http://schemas.openxmlformats.org/officeDocument/2006/relationships/hyperlink" Target="http://en.wikipedia.org/wiki/Foreski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Labia_majora" TargetMode="External"/><Relationship Id="rId11" Type="http://schemas.openxmlformats.org/officeDocument/2006/relationships/hyperlink" Target="http://en.wikipedia.org/wiki/Penis" TargetMode="External"/><Relationship Id="rId24" Type="http://schemas.openxmlformats.org/officeDocument/2006/relationships/hyperlink" Target="http://en.wikipedia.org/wiki/Canal_of_Nuck" TargetMode="External"/><Relationship Id="rId5" Type="http://schemas.openxmlformats.org/officeDocument/2006/relationships/hyperlink" Target="http://en.wikipedia.org/wiki/Scrotum" TargetMode="External"/><Relationship Id="rId15" Type="http://schemas.openxmlformats.org/officeDocument/2006/relationships/hyperlink" Target="http://en.wikipedia.org/wiki/Glans_penis" TargetMode="External"/><Relationship Id="rId23" Type="http://schemas.openxmlformats.org/officeDocument/2006/relationships/hyperlink" Target="http://en.wikipedia.org/wiki/Processus_vaginalis" TargetMode="External"/><Relationship Id="rId10" Type="http://schemas.openxmlformats.org/officeDocument/2006/relationships/hyperlink" Target="http://en.wikipedia.org/wiki/Genital_tubercle" TargetMode="External"/><Relationship Id="rId19" Type="http://schemas.openxmlformats.org/officeDocument/2006/relationships/hyperlink" Target="http://en.wikipedia.org/wiki/Prepuce_(disambiguation)" TargetMode="External"/><Relationship Id="rId4" Type="http://schemas.openxmlformats.org/officeDocument/2006/relationships/hyperlink" Target="http://en.wikipedia.org/wiki/Labioscrotal_folds" TargetMode="External"/><Relationship Id="rId9" Type="http://schemas.openxmlformats.org/officeDocument/2006/relationships/hyperlink" Target="http://en.wikipedia.org/wiki/Labia_minora" TargetMode="External"/><Relationship Id="rId14" Type="http://schemas.openxmlformats.org/officeDocument/2006/relationships/hyperlink" Target="http://en.wikipedia.org/wiki/Vestibular_bulbs" TargetMode="External"/><Relationship Id="rId22" Type="http://schemas.openxmlformats.org/officeDocument/2006/relationships/hyperlink" Target="http://en.wikipedia.org/wiki/Peritoneum" TargetMode="External"/><Relationship Id="rId27" Type="http://schemas.openxmlformats.org/officeDocument/2006/relationships/hyperlink" Target="http://en.wikipedia.org/wiki/Round_ligament_of_uterus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dirty="0"/>
              <a:t>Development of gonads and </a:t>
            </a:r>
            <a:r>
              <a:rPr lang="en-US" dirty="0" err="1"/>
              <a:t>ductular</a:t>
            </a:r>
            <a:r>
              <a:rPr lang="en-US" dirty="0"/>
              <a:t> system in male and female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endParaRPr lang="en-US" sz="2800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sz="2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</a:t>
            </a:r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Rania </a:t>
            </a:r>
            <a:r>
              <a:rPr lang="en-US" sz="2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Gabr</a:t>
            </a:r>
            <a:endParaRPr lang="en-US" sz="2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827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4636"/>
            <a:ext cx="4724400" cy="5998536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sz="2400" b="1" dirty="0">
                <a:solidFill>
                  <a:srgbClr val="000000"/>
                </a:solidFill>
                <a:cs typeface="Times New Roman" pitchFamily="18" charset="0"/>
              </a:rPr>
              <a:t>Epithelium from the surface of the gonad is incorporated into the gonad as 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follicular cells(female</a:t>
            </a:r>
            <a:r>
              <a:rPr lang="en-US" sz="2400" b="1" dirty="0">
                <a:solidFill>
                  <a:srgbClr val="000000"/>
                </a:solidFill>
                <a:cs typeface="Times New Roman" pitchFamily="18" charset="0"/>
              </a:rPr>
              <a:t>) and </a:t>
            </a:r>
            <a:r>
              <a:rPr lang="en-US" sz="2400" b="1" dirty="0" err="1">
                <a:solidFill>
                  <a:srgbClr val="FF0000"/>
                </a:solidFill>
                <a:cs typeface="Times New Roman" pitchFamily="18" charset="0"/>
              </a:rPr>
              <a:t>Sertoli</a:t>
            </a:r>
            <a:r>
              <a:rPr lang="en-US" sz="2400" b="1" dirty="0">
                <a:solidFill>
                  <a:srgbClr val="FF0000"/>
                </a:solidFill>
                <a:cs typeface="Times New Roman" pitchFamily="18" charset="0"/>
              </a:rPr>
              <a:t> cells(male</a:t>
            </a:r>
            <a:r>
              <a:rPr lang="en-US" sz="2400" b="1" dirty="0" smtClean="0">
                <a:solidFill>
                  <a:srgbClr val="FF0000"/>
                </a:solidFill>
                <a:cs typeface="Times New Roman" pitchFamily="18" charset="0"/>
              </a:rPr>
              <a:t>).</a:t>
            </a:r>
            <a:r>
              <a:rPr lang="en-US" sz="2400" b="1" dirty="0" smtClean="0"/>
              <a:t>.</a:t>
            </a:r>
            <a:endParaRPr lang="en-US" sz="2400" b="1" dirty="0"/>
          </a:p>
          <a:p>
            <a:pPr>
              <a:lnSpc>
                <a:spcPct val="110000"/>
              </a:lnSpc>
            </a:pPr>
            <a:r>
              <a:rPr lang="en-US" sz="2400" b="1" dirty="0">
                <a:cs typeface="Calibri" pitchFamily="34" charset="0"/>
              </a:rPr>
              <a:t>By eighth week, mesenchyme surrounding testis cords gives rise to </a:t>
            </a:r>
            <a:r>
              <a:rPr lang="en-US" sz="2400" b="1" dirty="0">
                <a:solidFill>
                  <a:srgbClr val="00B050"/>
                </a:solidFill>
                <a:cs typeface="Calibri" pitchFamily="34" charset="0"/>
              </a:rPr>
              <a:t>interstitial cells (of </a:t>
            </a:r>
            <a:r>
              <a:rPr lang="en-US" sz="2400" b="1" dirty="0" err="1">
                <a:solidFill>
                  <a:srgbClr val="00B050"/>
                </a:solidFill>
                <a:cs typeface="Calibri" pitchFamily="34" charset="0"/>
              </a:rPr>
              <a:t>Leydig</a:t>
            </a:r>
            <a:r>
              <a:rPr lang="en-US" sz="2400" b="1" dirty="0">
                <a:solidFill>
                  <a:srgbClr val="00B050"/>
                </a:solidFill>
                <a:cs typeface="Calibri" pitchFamily="34" charset="0"/>
              </a:rPr>
              <a:t>)</a:t>
            </a:r>
            <a:r>
              <a:rPr lang="en-US" sz="2400" b="1" dirty="0">
                <a:cs typeface="Calibri" pitchFamily="34" charset="0"/>
              </a:rPr>
              <a:t> secreting </a:t>
            </a:r>
            <a:r>
              <a:rPr lang="en-US" sz="2400" b="1" dirty="0">
                <a:solidFill>
                  <a:srgbClr val="00B0F0"/>
                </a:solidFill>
                <a:cs typeface="Calibri" pitchFamily="34" charset="0"/>
              </a:rPr>
              <a:t>testosterone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b="1" dirty="0" smtClean="0">
              <a:solidFill>
                <a:srgbClr val="000000"/>
              </a:solidFill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cs typeface="Times New Roman" pitchFamily="18" charset="0"/>
              </a:rPr>
              <a:t>Testosterone </a:t>
            </a:r>
            <a:r>
              <a:rPr lang="en-US" sz="2400" b="1" dirty="0">
                <a:solidFill>
                  <a:srgbClr val="000000"/>
                </a:solidFill>
                <a:cs typeface="Times New Roman" pitchFamily="18" charset="0"/>
              </a:rPr>
              <a:t>production begins by the 8th week, is stimulated by the presence of </a:t>
            </a:r>
            <a:r>
              <a:rPr lang="en-US" sz="2400" b="1" dirty="0">
                <a:solidFill>
                  <a:srgbClr val="00B0F0"/>
                </a:solidFill>
                <a:cs typeface="Times New Roman" pitchFamily="18" charset="0"/>
              </a:rPr>
              <a:t>human chorionic gonadotropin</a:t>
            </a:r>
            <a:r>
              <a:rPr lang="en-US" sz="2400" b="1" dirty="0">
                <a:solidFill>
                  <a:srgbClr val="000000"/>
                </a:solidFill>
                <a:cs typeface="Times New Roman" pitchFamily="18" charset="0"/>
              </a:rPr>
              <a:t> and is necessary for the production of the duct system</a:t>
            </a:r>
            <a:endParaRPr lang="ar-SA" sz="2400" b="1" dirty="0"/>
          </a:p>
        </p:txBody>
      </p:sp>
      <p:pic>
        <p:nvPicPr>
          <p:cNvPr id="9218" name="Picture 2" descr="http://d6igaq6njxgjh.cloudfront.net/content/physrev/87/1/1/F4.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0"/>
            <a:ext cx="4495800" cy="6858000"/>
          </a:xfrm>
          <a:prstGeom prst="rect">
            <a:avLst/>
          </a:prstGeom>
          <a:noFill/>
          <a:ln>
            <a:solidFill>
              <a:srgbClr val="FF3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69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ale 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295400" y="0"/>
            <a:ext cx="6858000" cy="685800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1600200" y="0"/>
            <a:ext cx="1600200" cy="3048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3276600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Medulla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rot="10800000">
            <a:off x="1219200" y="3581400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Left Arrow 8"/>
          <p:cNvSpPr/>
          <p:nvPr/>
        </p:nvSpPr>
        <p:spPr>
          <a:xfrm>
            <a:off x="3124200" y="2133600"/>
            <a:ext cx="228600" cy="152400"/>
          </a:xfrm>
          <a:prstGeom prst="lef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Up Arrow 9"/>
          <p:cNvSpPr/>
          <p:nvPr/>
        </p:nvSpPr>
        <p:spPr>
          <a:xfrm>
            <a:off x="685800" y="3581400"/>
            <a:ext cx="152400" cy="304800"/>
          </a:xfrm>
          <a:prstGeom prst="up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28600" y="5486400"/>
            <a:ext cx="10511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Germ cells</a:t>
            </a:r>
            <a:endParaRPr lang="en-US" sz="1600" dirty="0"/>
          </a:p>
        </p:txBody>
      </p:sp>
      <p:cxnSp>
        <p:nvCxnSpPr>
          <p:cNvPr id="13" name="Straight Arrow Connector 12"/>
          <p:cNvCxnSpPr>
            <a:stCxn id="11" idx="2"/>
          </p:cNvCxnSpPr>
          <p:nvPr/>
        </p:nvCxnSpPr>
        <p:spPr>
          <a:xfrm rot="16200000" flipH="1">
            <a:off x="1041673" y="5537474"/>
            <a:ext cx="118648" cy="6936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28600" y="6096000"/>
            <a:ext cx="15103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Mesothelial</a:t>
            </a:r>
            <a:r>
              <a:rPr lang="en-US" sz="1600" dirty="0" smtClean="0"/>
              <a:t> cells</a:t>
            </a:r>
            <a:endParaRPr lang="en-US" sz="1600" dirty="0"/>
          </a:p>
        </p:txBody>
      </p:sp>
      <p:cxnSp>
        <p:nvCxnSpPr>
          <p:cNvPr id="19" name="Straight Arrow Connector 18"/>
          <p:cNvCxnSpPr>
            <a:stCxn id="17" idx="2"/>
          </p:cNvCxnSpPr>
          <p:nvPr/>
        </p:nvCxnSpPr>
        <p:spPr>
          <a:xfrm rot="16200000" flipH="1">
            <a:off x="1651764" y="5766564"/>
            <a:ext cx="42448" cy="137842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941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0" y="228600"/>
            <a:ext cx="8229600" cy="3733800"/>
          </a:xfrm>
        </p:spPr>
        <p:txBody>
          <a:bodyPr>
            <a:normAutofit fontScale="92500" lnSpcReduction="10000"/>
          </a:bodyPr>
          <a:lstStyle/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3200" b="1" u="sng" dirty="0" smtClean="0">
                <a:solidFill>
                  <a:schemeClr val="tx2"/>
                </a:solidFill>
              </a:rPr>
              <a:t>Descent of the testis:</a:t>
            </a:r>
            <a:endParaRPr lang="en-US" sz="3200" b="1" u="sng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sz="2800" dirty="0" smtClean="0"/>
              <a:t>The testis is connected to the scrotal swelling by a fibrous cord (caudal genital ligament) called the </a:t>
            </a:r>
            <a:r>
              <a:rPr lang="en-US" sz="2800" dirty="0" smtClean="0">
                <a:latin typeface="Arial"/>
              </a:rPr>
              <a:t>“</a:t>
            </a:r>
            <a:r>
              <a:rPr lang="en-US" sz="2800" dirty="0" smtClean="0">
                <a:solidFill>
                  <a:srgbClr val="FF0000"/>
                </a:solidFill>
              </a:rPr>
              <a:t>gubernaculum testis</a:t>
            </a:r>
            <a:r>
              <a:rPr lang="en-US" sz="2800" dirty="0" smtClean="0">
                <a:latin typeface="Arial"/>
              </a:rPr>
              <a:t>”</a:t>
            </a:r>
            <a:r>
              <a:rPr lang="en-US" sz="2800" dirty="0" smtClean="0"/>
              <a:t>. 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sz="2800" dirty="0" smtClean="0"/>
              <a:t>This </a:t>
            </a:r>
            <a:r>
              <a:rPr lang="en-US" sz="2800" dirty="0" err="1" smtClean="0"/>
              <a:t>fibromuscular</a:t>
            </a:r>
            <a:r>
              <a:rPr lang="en-US" sz="2800" dirty="0" smtClean="0"/>
              <a:t> band is attached also to the peritoneum in front of the testis. The continuous </a:t>
            </a:r>
            <a:r>
              <a:rPr lang="en-US" sz="2800" dirty="0" smtClean="0">
                <a:solidFill>
                  <a:srgbClr val="FFC000"/>
                </a:solidFill>
              </a:rPr>
              <a:t>shortening</a:t>
            </a:r>
            <a:r>
              <a:rPr lang="en-US" sz="2800" dirty="0" smtClean="0"/>
              <a:t> of the gubernaculum pulls the testis from the upper part of the abdomen to the scrotum with a </a:t>
            </a:r>
            <a:r>
              <a:rPr lang="en-US" sz="2800" dirty="0" smtClean="0">
                <a:solidFill>
                  <a:srgbClr val="00B0F0"/>
                </a:solidFill>
              </a:rPr>
              <a:t>peritoneal sac </a:t>
            </a:r>
            <a:r>
              <a:rPr lang="en-US" sz="2800" dirty="0" smtClean="0"/>
              <a:t>known as </a:t>
            </a:r>
            <a:r>
              <a:rPr lang="en-US" sz="2800" dirty="0" err="1" smtClean="0">
                <a:solidFill>
                  <a:srgbClr val="00B050"/>
                </a:solidFill>
              </a:rPr>
              <a:t>processus</a:t>
            </a:r>
            <a:r>
              <a:rPr lang="en-US" sz="2800" dirty="0" smtClean="0">
                <a:solidFill>
                  <a:srgbClr val="00B050"/>
                </a:solidFill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</a:rPr>
              <a:t>vaginalis</a:t>
            </a:r>
            <a:endParaRPr lang="en-US" sz="2800" dirty="0" smtClean="0">
              <a:solidFill>
                <a:srgbClr val="00B050"/>
              </a:solidFill>
            </a:endParaRPr>
          </a:p>
        </p:txBody>
      </p:sp>
      <p:pic>
        <p:nvPicPr>
          <p:cNvPr id="9219" name="Picture 3" descr="scan00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733800"/>
            <a:ext cx="7010400" cy="31242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1066800" y="5181600"/>
            <a:ext cx="2133600" cy="7620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02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27708"/>
            <a:ext cx="4419600" cy="6830291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80000"/>
              </a:lnSpc>
              <a:buNone/>
              <a:defRPr/>
            </a:pPr>
            <a:endParaRPr lang="en-US" sz="3200" b="1" u="sng" dirty="0" smtClean="0">
              <a:solidFill>
                <a:srgbClr val="00B050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3200" b="1" u="sng" dirty="0" smtClean="0">
                <a:solidFill>
                  <a:srgbClr val="00B050"/>
                </a:solidFill>
              </a:rPr>
              <a:t>The </a:t>
            </a:r>
            <a:r>
              <a:rPr lang="en-US" sz="3200" b="1" u="sng" dirty="0">
                <a:solidFill>
                  <a:srgbClr val="00B050"/>
                </a:solidFill>
              </a:rPr>
              <a:t>testis is found in</a:t>
            </a:r>
            <a:r>
              <a:rPr lang="en-US" sz="3200" b="1" dirty="0" smtClean="0">
                <a:solidFill>
                  <a:srgbClr val="00B050"/>
                </a:solidFill>
              </a:rPr>
              <a:t>:</a:t>
            </a:r>
            <a:endParaRPr lang="en-US" sz="3200" b="1" dirty="0">
              <a:solidFill>
                <a:srgbClr val="00B050"/>
              </a:solidFill>
            </a:endParaRPr>
          </a:p>
          <a:p>
            <a:pPr>
              <a:lnSpc>
                <a:spcPct val="110000"/>
              </a:lnSpc>
              <a:buFontTx/>
              <a:buChar char="-"/>
              <a:defRPr/>
            </a:pPr>
            <a:r>
              <a:rPr lang="en-US" sz="3200" b="1" dirty="0" smtClean="0">
                <a:solidFill>
                  <a:srgbClr val="FF0000"/>
                </a:solidFill>
              </a:rPr>
              <a:t>7</a:t>
            </a:r>
            <a:r>
              <a:rPr lang="en-US" sz="3200" b="1" baseline="30000" dirty="0" smtClean="0">
                <a:solidFill>
                  <a:srgbClr val="FF0000"/>
                </a:solidFill>
              </a:rPr>
              <a:t>th</a:t>
            </a:r>
            <a:r>
              <a:rPr lang="en-US" sz="3200" b="1" dirty="0" smtClean="0">
                <a:solidFill>
                  <a:srgbClr val="FF0000"/>
                </a:solidFill>
              </a:rPr>
              <a:t> week </a:t>
            </a:r>
            <a:r>
              <a:rPr lang="en-US" sz="3200" b="1" dirty="0" smtClean="0"/>
              <a:t>: Post. Abdominal wall</a:t>
            </a:r>
          </a:p>
          <a:p>
            <a:pPr>
              <a:lnSpc>
                <a:spcPct val="110000"/>
              </a:lnSpc>
              <a:buFontTx/>
              <a:buChar char="-"/>
              <a:defRPr/>
            </a:pPr>
            <a:endParaRPr lang="en-US" sz="3200" b="1" dirty="0" smtClean="0"/>
          </a:p>
          <a:p>
            <a:pPr>
              <a:lnSpc>
                <a:spcPct val="110000"/>
              </a:lnSpc>
              <a:buFontTx/>
              <a:buChar char="-"/>
              <a:defRPr/>
            </a:pPr>
            <a:r>
              <a:rPr lang="en-US" sz="3200" b="1" dirty="0" smtClean="0"/>
              <a:t>The </a:t>
            </a:r>
            <a:r>
              <a:rPr lang="en-US" sz="3200" b="1" dirty="0"/>
              <a:t>iliac fossa on the </a:t>
            </a:r>
            <a:r>
              <a:rPr lang="en-US" sz="3200" b="1" dirty="0">
                <a:solidFill>
                  <a:srgbClr val="FF0000"/>
                </a:solidFill>
              </a:rPr>
              <a:t>3</a:t>
            </a:r>
            <a:r>
              <a:rPr lang="en-US" sz="3200" b="1" baseline="30000" dirty="0">
                <a:solidFill>
                  <a:srgbClr val="FF0000"/>
                </a:solidFill>
              </a:rPr>
              <a:t>rd</a:t>
            </a:r>
            <a:r>
              <a:rPr lang="en-US" sz="3200" b="1" dirty="0">
                <a:solidFill>
                  <a:srgbClr val="FF0000"/>
                </a:solidFill>
              </a:rPr>
              <a:t> month </a:t>
            </a:r>
            <a:r>
              <a:rPr lang="en-US" sz="3200" b="1" dirty="0"/>
              <a:t>of IU life</a:t>
            </a:r>
            <a:r>
              <a:rPr lang="en-US" sz="3200" b="1" dirty="0" smtClean="0"/>
              <a:t>.</a:t>
            </a:r>
          </a:p>
          <a:p>
            <a:pPr>
              <a:lnSpc>
                <a:spcPct val="110000"/>
              </a:lnSpc>
              <a:buFontTx/>
              <a:buChar char="-"/>
              <a:defRPr/>
            </a:pPr>
            <a:endParaRPr lang="en-US" sz="3200" b="1" dirty="0"/>
          </a:p>
          <a:p>
            <a:pPr>
              <a:lnSpc>
                <a:spcPct val="110000"/>
              </a:lnSpc>
              <a:buFontTx/>
              <a:buChar char="-"/>
              <a:defRPr/>
            </a:pPr>
            <a:r>
              <a:rPr lang="en-US" sz="3200" b="1" dirty="0"/>
              <a:t>The inguinal canal  on the </a:t>
            </a:r>
            <a:r>
              <a:rPr lang="en-US" sz="3200" b="1" dirty="0">
                <a:solidFill>
                  <a:srgbClr val="FF0000"/>
                </a:solidFill>
              </a:rPr>
              <a:t>7</a:t>
            </a:r>
            <a:r>
              <a:rPr lang="en-US" sz="3200" b="1" baseline="30000" dirty="0">
                <a:solidFill>
                  <a:srgbClr val="FF0000"/>
                </a:solidFill>
              </a:rPr>
              <a:t>th</a:t>
            </a:r>
            <a:r>
              <a:rPr lang="en-US" sz="3200" b="1" dirty="0">
                <a:solidFill>
                  <a:srgbClr val="FF0000"/>
                </a:solidFill>
              </a:rPr>
              <a:t> month </a:t>
            </a:r>
            <a:r>
              <a:rPr lang="en-US" sz="3200" b="1" dirty="0"/>
              <a:t>(28 </a:t>
            </a:r>
            <a:r>
              <a:rPr lang="en-US" sz="3200" b="1" dirty="0" err="1"/>
              <a:t>wks</a:t>
            </a:r>
            <a:r>
              <a:rPr lang="en-US" sz="3200" b="1" dirty="0"/>
              <a:t>) of IU </a:t>
            </a:r>
            <a:r>
              <a:rPr lang="en-US" sz="3200" b="1" dirty="0" smtClean="0"/>
              <a:t>life</a:t>
            </a:r>
          </a:p>
          <a:p>
            <a:pPr>
              <a:lnSpc>
                <a:spcPct val="110000"/>
              </a:lnSpc>
              <a:buFontTx/>
              <a:buChar char="-"/>
              <a:defRPr/>
            </a:pPr>
            <a:endParaRPr lang="en-US" sz="3200" b="1" dirty="0"/>
          </a:p>
          <a:p>
            <a:pPr>
              <a:lnSpc>
                <a:spcPct val="110000"/>
              </a:lnSpc>
              <a:buFontTx/>
              <a:buChar char="-"/>
              <a:defRPr/>
            </a:pPr>
            <a:r>
              <a:rPr lang="en-US" sz="3200" b="1" dirty="0"/>
              <a:t>The superficial inguinal ring on the </a:t>
            </a:r>
            <a:r>
              <a:rPr lang="en-US" sz="3200" b="1" dirty="0">
                <a:solidFill>
                  <a:srgbClr val="FF0000"/>
                </a:solidFill>
              </a:rPr>
              <a:t>8</a:t>
            </a:r>
            <a:r>
              <a:rPr lang="en-US" sz="3200" b="1" baseline="30000" dirty="0">
                <a:solidFill>
                  <a:srgbClr val="FF0000"/>
                </a:solidFill>
              </a:rPr>
              <a:t>th</a:t>
            </a:r>
            <a:r>
              <a:rPr lang="en-US" sz="3200" b="1" dirty="0">
                <a:solidFill>
                  <a:srgbClr val="FF0000"/>
                </a:solidFill>
              </a:rPr>
              <a:t>  month </a:t>
            </a:r>
            <a:r>
              <a:rPr lang="en-US" sz="3200" b="1" dirty="0"/>
              <a:t>of IU life</a:t>
            </a:r>
            <a:r>
              <a:rPr lang="en-US" sz="3200" b="1" dirty="0" smtClean="0"/>
              <a:t>.</a:t>
            </a:r>
          </a:p>
          <a:p>
            <a:pPr>
              <a:lnSpc>
                <a:spcPct val="110000"/>
              </a:lnSpc>
              <a:buFontTx/>
              <a:buChar char="-"/>
              <a:defRPr/>
            </a:pPr>
            <a:endParaRPr lang="en-US" sz="3200" b="1" dirty="0"/>
          </a:p>
          <a:p>
            <a:pPr>
              <a:lnSpc>
                <a:spcPct val="110000"/>
              </a:lnSpc>
              <a:buFontTx/>
              <a:buChar char="-"/>
              <a:defRPr/>
            </a:pPr>
            <a:r>
              <a:rPr lang="en-US" sz="3200" b="1" dirty="0"/>
              <a:t>The scrotum on the </a:t>
            </a:r>
            <a:r>
              <a:rPr lang="en-US" sz="3200" b="1" dirty="0">
                <a:solidFill>
                  <a:srgbClr val="FF0000"/>
                </a:solidFill>
              </a:rPr>
              <a:t>9</a:t>
            </a:r>
            <a:r>
              <a:rPr lang="en-US" sz="3200" b="1" baseline="30000" dirty="0">
                <a:solidFill>
                  <a:srgbClr val="FF0000"/>
                </a:solidFill>
              </a:rPr>
              <a:t>th</a:t>
            </a:r>
            <a:r>
              <a:rPr lang="en-US" sz="3200" b="1" dirty="0">
                <a:solidFill>
                  <a:srgbClr val="FF0000"/>
                </a:solidFill>
              </a:rPr>
              <a:t>  month </a:t>
            </a:r>
            <a:r>
              <a:rPr lang="en-US" sz="3200" b="1" dirty="0"/>
              <a:t>of IU life.</a:t>
            </a:r>
          </a:p>
          <a:p>
            <a:endParaRPr lang="en-US" sz="3200" b="1" dirty="0"/>
          </a:p>
        </p:txBody>
      </p:sp>
      <p:pic>
        <p:nvPicPr>
          <p:cNvPr id="6146" name="Picture 2" descr="http://classes.midlandstech.edu/carterp/Courses/bio211/Chap27/Slide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51534"/>
            <a:ext cx="4876800" cy="5838826"/>
          </a:xfrm>
          <a:prstGeom prst="rect">
            <a:avLst/>
          </a:prstGeom>
          <a:noFill/>
          <a:ln w="28575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5638800" y="838200"/>
            <a:ext cx="533400" cy="2286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6934200" y="762000"/>
            <a:ext cx="838200" cy="3048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239000" y="4876800"/>
            <a:ext cx="533400" cy="2286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04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0"/>
            <a:ext cx="922337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353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28600"/>
            <a:ext cx="4114800" cy="6324600"/>
          </a:xfrm>
        </p:spPr>
        <p:txBody>
          <a:bodyPr>
            <a:normAutofit/>
          </a:bodyPr>
          <a:lstStyle/>
          <a:p>
            <a:pPr algn="l" rtl="0" eaLnBrk="1" hangingPunct="1">
              <a:defRPr/>
            </a:pPr>
            <a:r>
              <a:rPr lang="en-US" sz="3200" dirty="0" smtClean="0"/>
              <a:t>With the descent of the testis, the neck of the sac is approximated &amp; </a:t>
            </a:r>
            <a:r>
              <a:rPr lang="en-US" sz="3200" dirty="0" smtClean="0">
                <a:solidFill>
                  <a:srgbClr val="FF0000"/>
                </a:solidFill>
              </a:rPr>
              <a:t>obliterated</a:t>
            </a:r>
            <a:r>
              <a:rPr lang="en-US" sz="3200" dirty="0" smtClean="0"/>
              <a:t> so that a small separate sac of peritoneum incompletely surrounds the testis forming </a:t>
            </a:r>
            <a:r>
              <a:rPr lang="en-US" sz="3200" b="1" dirty="0" smtClean="0">
                <a:solidFill>
                  <a:srgbClr val="00B050"/>
                </a:solidFill>
              </a:rPr>
              <a:t>tunica </a:t>
            </a:r>
            <a:r>
              <a:rPr lang="en-US" sz="3200" b="1" dirty="0" err="1" smtClean="0">
                <a:solidFill>
                  <a:srgbClr val="00B050"/>
                </a:solidFill>
              </a:rPr>
              <a:t>vaginalis</a:t>
            </a:r>
            <a:r>
              <a:rPr lang="en-US" sz="3200" b="1" dirty="0" smtClean="0">
                <a:solidFill>
                  <a:srgbClr val="00B050"/>
                </a:solidFill>
              </a:rPr>
              <a:t> testis</a:t>
            </a:r>
            <a:r>
              <a:rPr lang="en-US" sz="3200" dirty="0" smtClean="0"/>
              <a:t>.</a:t>
            </a:r>
          </a:p>
        </p:txBody>
      </p:sp>
      <p:pic>
        <p:nvPicPr>
          <p:cNvPr id="10243" name="Picture 3" descr="scan00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0"/>
            <a:ext cx="4876800" cy="22320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scan005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343400"/>
            <a:ext cx="4876800" cy="25146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scan005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209800"/>
            <a:ext cx="4876800" cy="21336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13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6700" y="342900"/>
            <a:ext cx="4114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90900" y="1104903"/>
            <a:ext cx="6857999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830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7543800" cy="3505200"/>
          </a:xfrm>
        </p:spPr>
        <p:txBody>
          <a:bodyPr>
            <a:normAutofit fontScale="92500" lnSpcReduction="10000"/>
          </a:bodyPr>
          <a:lstStyle/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3200" b="1" u="sng" dirty="0" smtClean="0">
                <a:solidFill>
                  <a:srgbClr val="FF0000"/>
                </a:solidFill>
              </a:rPr>
              <a:t>Congenital anomalies of the testis</a:t>
            </a:r>
            <a:r>
              <a:rPr lang="en-US" sz="3200" b="1" dirty="0" smtClean="0">
                <a:solidFill>
                  <a:srgbClr val="FF0000"/>
                </a:solidFill>
              </a:rPr>
              <a:t>:</a:t>
            </a:r>
          </a:p>
          <a:p>
            <a:pPr algn="l" rtl="0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sz="2800" b="1" dirty="0" smtClean="0">
                <a:solidFill>
                  <a:srgbClr val="00B050"/>
                </a:solidFill>
              </a:rPr>
              <a:t>1)</a:t>
            </a:r>
            <a:r>
              <a:rPr lang="en-US" sz="2800" dirty="0" smtClean="0"/>
              <a:t> Undescended testis (cryptorchidism).</a:t>
            </a:r>
          </a:p>
          <a:p>
            <a:pPr algn="l" rtl="0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sz="2800" b="1" dirty="0" smtClean="0">
                <a:solidFill>
                  <a:srgbClr val="00B050"/>
                </a:solidFill>
              </a:rPr>
              <a:t>2)</a:t>
            </a:r>
            <a:r>
              <a:rPr lang="en-US" sz="2800" dirty="0" smtClean="0"/>
              <a:t> </a:t>
            </a:r>
            <a:r>
              <a:rPr lang="en-US" sz="2800" dirty="0" err="1" smtClean="0"/>
              <a:t>Maldescended</a:t>
            </a:r>
            <a:r>
              <a:rPr lang="en-US" sz="2800" dirty="0" smtClean="0"/>
              <a:t> testis(ectopic testis): The testis may be found at the dorsum of penis, the anterior abdominal wall, front of thigh or perineum.</a:t>
            </a:r>
          </a:p>
          <a:p>
            <a:pPr algn="l" rtl="0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sz="2800" b="1" dirty="0" smtClean="0">
                <a:solidFill>
                  <a:srgbClr val="00B050"/>
                </a:solidFill>
              </a:rPr>
              <a:t>3)</a:t>
            </a:r>
            <a:r>
              <a:rPr lang="en-US" sz="2800" dirty="0" smtClean="0"/>
              <a:t> Congenital inguinal hernia.</a:t>
            </a:r>
          </a:p>
          <a:p>
            <a:pPr algn="l" rtl="0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r>
              <a:rPr lang="en-US" sz="2800" b="1" dirty="0" smtClean="0">
                <a:solidFill>
                  <a:srgbClr val="00B050"/>
                </a:solidFill>
              </a:rPr>
              <a:t>4)</a:t>
            </a:r>
            <a:r>
              <a:rPr lang="en-US" sz="2800" dirty="0" smtClean="0"/>
              <a:t> Congenital hydrocele.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  <a:defRPr/>
            </a:pPr>
            <a:endParaRPr lang="en-US" sz="2800" dirty="0" smtClean="0"/>
          </a:p>
        </p:txBody>
      </p:sp>
      <p:pic>
        <p:nvPicPr>
          <p:cNvPr id="16387" name="Picture 3" descr="999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81000"/>
            <a:ext cx="16764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633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762000"/>
            <a:ext cx="6629400" cy="4397375"/>
          </a:xfrm>
          <a:prstGeom prst="rect">
            <a:avLst/>
          </a:prstGeom>
          <a:noFill/>
          <a:ln w="76200">
            <a:solidFill>
              <a:srgbClr val="99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85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70648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Congenital inguinal </a:t>
            </a:r>
            <a:r>
              <a:rPr lang="en-US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herNIA</a:t>
            </a:r>
            <a:endParaRPr lang="en-US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914400"/>
            <a:ext cx="4953000" cy="5715000"/>
          </a:xfrm>
        </p:spPr>
        <p:txBody>
          <a:bodyPr>
            <a:normAutofit/>
          </a:bodyPr>
          <a:lstStyle/>
          <a:p>
            <a:r>
              <a:rPr lang="en-US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Definition: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Herniation of a loop of intestine through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a non-obliterated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processus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vaginalis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         </a:t>
            </a:r>
          </a:p>
          <a:p>
            <a:r>
              <a:rPr lang="en-US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Cause: 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processus</a:t>
            </a:r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vaginalis</a:t>
            </a:r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does not obliterate &amp; remains in open communication with the peritoneal cavity.</a:t>
            </a:r>
          </a:p>
        </p:txBody>
      </p:sp>
      <p:pic>
        <p:nvPicPr>
          <p:cNvPr id="7170" name="Picture 2" descr="http://www.newhealthadvisor.com/images/1HT00464/Inguinal%20Herni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066800"/>
            <a:ext cx="4191000" cy="3962400"/>
          </a:xfrm>
          <a:prstGeom prst="rect">
            <a:avLst/>
          </a:prstGeom>
          <a:noFill/>
          <a:ln w="28575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843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the male and female gonads, the student should be able to:</a:t>
            </a:r>
          </a:p>
          <a:p>
            <a:pPr marL="0" indent="0">
              <a:buNone/>
            </a:pPr>
            <a:r>
              <a:rPr lang="en-US" dirty="0" smtClean="0"/>
              <a:t>          1</a:t>
            </a:r>
            <a:r>
              <a:rPr lang="en-US" dirty="0"/>
              <a:t>.	Describe their development.</a:t>
            </a:r>
          </a:p>
          <a:p>
            <a:pPr marL="0" indent="0">
              <a:buNone/>
            </a:pPr>
            <a:r>
              <a:rPr lang="en-US" dirty="0" smtClean="0"/>
              <a:t>          2</a:t>
            </a:r>
            <a:r>
              <a:rPr lang="en-US" dirty="0"/>
              <a:t>.	Discuss their congenital anomalies </a:t>
            </a:r>
            <a:endParaRPr lang="en-US" dirty="0" smtClean="0"/>
          </a:p>
          <a:p>
            <a:r>
              <a:rPr lang="en-US" dirty="0"/>
              <a:t>For the male and female genital duct system: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   3</a:t>
            </a:r>
            <a:r>
              <a:rPr lang="en-US" dirty="0"/>
              <a:t>.	Describe their development.</a:t>
            </a:r>
          </a:p>
          <a:p>
            <a:pPr marL="0" indent="0">
              <a:buNone/>
            </a:pPr>
            <a:r>
              <a:rPr lang="en-US" dirty="0" smtClean="0"/>
              <a:t>         4</a:t>
            </a:r>
            <a:r>
              <a:rPr lang="en-US" dirty="0"/>
              <a:t>.	Discuss their congenital anomalies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54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1\My Documents\My Pictures\hydrocele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609600"/>
            <a:ext cx="3733800" cy="3348553"/>
          </a:xfrm>
          <a:prstGeom prst="rect">
            <a:avLst/>
          </a:prstGeom>
          <a:noFill/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 descr="C:\Documents and Settings\user1\My Documents\My Pictures\Copy of hydroce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685800"/>
            <a:ext cx="3200399" cy="32628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0" y="4114800"/>
            <a:ext cx="4343400" cy="278537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5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HYDROCELE OF SPERMATIC CORD</a:t>
            </a:r>
          </a:p>
          <a:p>
            <a:r>
              <a:rPr lang="en-US" sz="25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Accumulation of fluid </a:t>
            </a:r>
            <a:r>
              <a:rPr lang="en-US" sz="25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 spermatic cord </a:t>
            </a:r>
            <a:r>
              <a:rPr lang="en-US" sz="25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due to a non-obliterated </a:t>
            </a:r>
            <a:r>
              <a:rPr lang="en-US" sz="25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portion of stalk </a:t>
            </a:r>
            <a:r>
              <a:rPr lang="en-US" sz="25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en-US" sz="25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processus</a:t>
            </a:r>
            <a:r>
              <a:rPr lang="en-US" sz="25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vaginalis</a:t>
            </a:r>
            <a:endParaRPr lang="en-US" sz="25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4514" y="4212610"/>
            <a:ext cx="4679486" cy="249299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HYDROCELE OF TESTIS</a:t>
            </a:r>
          </a:p>
          <a:p>
            <a:r>
              <a:rPr lang="en-US" sz="2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Accumulation of fluid </a:t>
            </a:r>
            <a:r>
              <a:rPr lang="en-US" sz="26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 tunica </a:t>
            </a:r>
            <a:r>
              <a:rPr lang="en-US" sz="2600" b="1" u="sng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vaginalis</a:t>
            </a:r>
            <a:r>
              <a:rPr lang="en-US" sz="26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(in scrotum) </a:t>
            </a:r>
            <a:r>
              <a:rPr lang="en-US" sz="2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due to non-obliteration of the </a:t>
            </a:r>
            <a:r>
              <a:rPr lang="en-US" sz="26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whole stalk </a:t>
            </a:r>
            <a:r>
              <a:rPr lang="en-US" sz="2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en-US" sz="26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Processus</a:t>
            </a:r>
            <a:r>
              <a:rPr lang="en-US" sz="2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vaginalis</a:t>
            </a:r>
            <a:endParaRPr lang="en-US" sz="2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https://www.ufmunderwear.com/articles/wp-content/uploads/Hydrocele.g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82" r="-1"/>
          <a:stretch/>
        </p:blipFill>
        <p:spPr bwMode="auto">
          <a:xfrm>
            <a:off x="110836" y="405295"/>
            <a:ext cx="2564389" cy="3567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>
            <a:off x="1320294" y="1828800"/>
            <a:ext cx="1354931" cy="76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>
            <a:off x="1219200" y="1866900"/>
            <a:ext cx="1456025" cy="8001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2675225" y="2971800"/>
            <a:ext cx="1439575" cy="10011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675225" y="2189118"/>
            <a:ext cx="1439575" cy="175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70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629400" y="2514600"/>
            <a:ext cx="1219200" cy="53340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13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7225" y="657225"/>
            <a:ext cx="318135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48931" y="1032669"/>
            <a:ext cx="557053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603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8305800" cy="3810000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b="1" u="sng" dirty="0" smtClean="0">
                <a:solidFill>
                  <a:schemeClr val="tx2"/>
                </a:solidFill>
              </a:rPr>
              <a:t>DEVELOPMENT OF THE OVARY</a:t>
            </a:r>
          </a:p>
          <a:p>
            <a:pPr algn="l" rtl="0" eaLnBrk="1" hangingPunct="1">
              <a:lnSpc>
                <a:spcPct val="90000"/>
              </a:lnSpc>
              <a:buFontTx/>
              <a:buChar char="-"/>
              <a:defRPr/>
            </a:pPr>
            <a:r>
              <a:rPr lang="en-US" sz="2800" dirty="0" smtClean="0"/>
              <a:t>The </a:t>
            </a:r>
            <a:r>
              <a:rPr lang="en-US" sz="2800" dirty="0" smtClean="0">
                <a:solidFill>
                  <a:srgbClr val="FF0000"/>
                </a:solidFill>
              </a:rPr>
              <a:t>primitive sex cords </a:t>
            </a:r>
            <a:r>
              <a:rPr lang="en-US" sz="2800" dirty="0" smtClean="0"/>
              <a:t>degenerate &amp; become replaced by vascular fibrous tissue which forms the </a:t>
            </a:r>
            <a:r>
              <a:rPr lang="en-US" sz="2800" b="1" dirty="0" smtClean="0">
                <a:solidFill>
                  <a:srgbClr val="00B050"/>
                </a:solidFill>
              </a:rPr>
              <a:t>permanent medulla.</a:t>
            </a:r>
          </a:p>
          <a:p>
            <a:pPr algn="l" rtl="0" eaLnBrk="1" hangingPunct="1">
              <a:lnSpc>
                <a:spcPct val="90000"/>
              </a:lnSpc>
              <a:buFontTx/>
              <a:buChar char="-"/>
              <a:defRPr/>
            </a:pPr>
            <a:r>
              <a:rPr lang="en-US" sz="2800" dirty="0" smtClean="0"/>
              <a:t>The epithelium of the </a:t>
            </a:r>
            <a:r>
              <a:rPr lang="en-US" sz="2800" dirty="0" err="1" smtClean="0"/>
              <a:t>coelomic</a:t>
            </a:r>
            <a:r>
              <a:rPr lang="en-US" sz="2800" dirty="0" smtClean="0"/>
              <a:t> cavity proliferates &amp; become thicker. It forms the second generation of cords known as </a:t>
            </a:r>
            <a:r>
              <a:rPr lang="en-US" sz="2800" b="1" dirty="0" smtClean="0">
                <a:solidFill>
                  <a:srgbClr val="00B050"/>
                </a:solidFill>
              </a:rPr>
              <a:t>cortical cords</a:t>
            </a:r>
            <a:r>
              <a:rPr lang="en-US" sz="2800" dirty="0" smtClean="0"/>
              <a:t>.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2800"/>
            <a:ext cx="9144000" cy="3505200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3733800" y="4038600"/>
            <a:ext cx="1447800" cy="6858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67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0" y="-76200"/>
            <a:ext cx="9144000" cy="312420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l"/>
            <a:r>
              <a:rPr lang="en-US" sz="3100" dirty="0" smtClean="0">
                <a:solidFill>
                  <a:srgbClr val="000000"/>
                </a:solidFill>
                <a:cs typeface="Times New Roman" pitchFamily="18" charset="0"/>
              </a:rPr>
              <a:t>The </a:t>
            </a:r>
            <a:r>
              <a:rPr lang="en-US" sz="3100" dirty="0">
                <a:solidFill>
                  <a:srgbClr val="000000"/>
                </a:solidFill>
                <a:cs typeface="Times New Roman" pitchFamily="18" charset="0"/>
              </a:rPr>
              <a:t>primordial germ cells -- </a:t>
            </a:r>
            <a:r>
              <a:rPr lang="en-US" sz="3100" dirty="0" err="1">
                <a:solidFill>
                  <a:srgbClr val="FF0000"/>
                </a:solidFill>
                <a:cs typeface="Times New Roman" pitchFamily="18" charset="0"/>
              </a:rPr>
              <a:t>oogonia</a:t>
            </a:r>
            <a:r>
              <a:rPr lang="en-US" sz="3100" dirty="0">
                <a:solidFill>
                  <a:srgbClr val="000000"/>
                </a:solidFill>
                <a:cs typeface="Times New Roman" pitchFamily="18" charset="0"/>
              </a:rPr>
              <a:t>--invade the cortical cords; the cords give rise to the follicular cells that surround the developing oocyte.</a:t>
            </a:r>
          </a:p>
          <a:p>
            <a:pPr algn="l"/>
            <a:r>
              <a:rPr lang="en-US" sz="3100" dirty="0">
                <a:solidFill>
                  <a:srgbClr val="000000"/>
                </a:solidFill>
                <a:cs typeface="Times New Roman" pitchFamily="18" charset="0"/>
              </a:rPr>
              <a:t> The </a:t>
            </a:r>
            <a:r>
              <a:rPr lang="en-US" sz="3100" dirty="0" err="1">
                <a:solidFill>
                  <a:srgbClr val="000000"/>
                </a:solidFill>
                <a:cs typeface="Times New Roman" pitchFamily="18" charset="0"/>
              </a:rPr>
              <a:t>oogonia</a:t>
            </a:r>
            <a:r>
              <a:rPr lang="en-US" sz="3100" dirty="0">
                <a:solidFill>
                  <a:srgbClr val="000000"/>
                </a:solidFill>
                <a:cs typeface="Times New Roman" pitchFamily="18" charset="0"/>
              </a:rPr>
              <a:t> undergo mitosis during fetal life and differentiate into millions of primary </a:t>
            </a:r>
            <a:r>
              <a:rPr lang="en-US" sz="3100" dirty="0" err="1">
                <a:solidFill>
                  <a:srgbClr val="000000"/>
                </a:solidFill>
                <a:cs typeface="Times New Roman" pitchFamily="18" charset="0"/>
              </a:rPr>
              <a:t>oocytes</a:t>
            </a:r>
            <a:r>
              <a:rPr lang="en-US" sz="31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321423"/>
            <a:ext cx="6858000" cy="3536577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4394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scan00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49625"/>
            <a:ext cx="9144000" cy="3508375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349625"/>
          </a:xfrm>
          <a:prstGeom prst="rect">
            <a:avLst/>
          </a:prstGeom>
          <a:noFill/>
          <a:ln w="28575">
            <a:solidFill>
              <a:srgbClr val="FF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83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929064" y="741362"/>
            <a:ext cx="5214936" cy="6116637"/>
          </a:xfrm>
          <a:solidFill>
            <a:schemeClr val="bg1"/>
          </a:solidFill>
          <a:ln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Char char="§"/>
            </a:pPr>
            <a:r>
              <a:rPr lang="en-US" sz="2000" dirty="0" smtClean="0">
                <a:cs typeface="Times New Roman" pitchFamily="18" charset="0"/>
              </a:rPr>
              <a:t>The primordial germ cells are incorporated in the cortical cords. 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7030A0"/>
                </a:solidFill>
                <a:cs typeface="Times New Roman" pitchFamily="18" charset="0"/>
              </a:rPr>
              <a:t>At the 16 weeks </a:t>
            </a:r>
            <a:r>
              <a:rPr lang="en-US" sz="2000" dirty="0" smtClean="0">
                <a:cs typeface="Times New Roman" pitchFamily="18" charset="0"/>
              </a:rPr>
              <a:t>the cortical cords break up into isolated cell clusters</a:t>
            </a:r>
            <a:r>
              <a:rPr lang="en-US" sz="2000" b="1" dirty="0" smtClean="0">
                <a:cs typeface="Times New Roman" pitchFamily="18" charset="0"/>
              </a:rPr>
              <a:t>, </a:t>
            </a:r>
            <a:r>
              <a:rPr lang="en-US" sz="2000" b="1" dirty="0" smtClean="0">
                <a:solidFill>
                  <a:srgbClr val="00B0F0"/>
                </a:solidFill>
                <a:cs typeface="Times New Roman" pitchFamily="18" charset="0"/>
              </a:rPr>
              <a:t>primordial follicles.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sz="2000" dirty="0" smtClean="0">
                <a:cs typeface="Times New Roman" pitchFamily="18" charset="0"/>
              </a:rPr>
              <a:t>The primordial follicles  contain </a:t>
            </a:r>
            <a:r>
              <a:rPr lang="en-US" sz="2000" dirty="0" err="1" smtClean="0">
                <a:solidFill>
                  <a:srgbClr val="00B050"/>
                </a:solidFill>
                <a:cs typeface="Times New Roman" pitchFamily="18" charset="0"/>
              </a:rPr>
              <a:t>Oogonia</a:t>
            </a:r>
            <a:r>
              <a:rPr lang="en-US" sz="2000" dirty="0" smtClean="0">
                <a:solidFill>
                  <a:srgbClr val="00B050"/>
                </a:solidFill>
                <a:cs typeface="Times New Roman" pitchFamily="18" charset="0"/>
              </a:rPr>
              <a:t>;</a:t>
            </a:r>
            <a:r>
              <a:rPr lang="en-US" sz="2000" dirty="0" smtClean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sz="2000" dirty="0" smtClean="0">
                <a:cs typeface="Times New Roman" pitchFamily="18" charset="0"/>
              </a:rPr>
              <a:t> derived from the </a:t>
            </a:r>
            <a:r>
              <a:rPr lang="en-US" sz="2000" b="1" dirty="0" smtClean="0">
                <a:solidFill>
                  <a:srgbClr val="FF33CC"/>
                </a:solidFill>
                <a:cs typeface="Times New Roman" pitchFamily="18" charset="0"/>
              </a:rPr>
              <a:t>Primitive Germ Cells</a:t>
            </a:r>
            <a:r>
              <a:rPr lang="en-US" sz="2000" dirty="0" smtClean="0">
                <a:cs typeface="Times New Roman" pitchFamily="18" charset="0"/>
              </a:rPr>
              <a:t>, and surrounded by a single layer of flattened  </a:t>
            </a:r>
            <a:r>
              <a:rPr lang="en-US" sz="2000" dirty="0" smtClean="0">
                <a:solidFill>
                  <a:srgbClr val="FF0000"/>
                </a:solidFill>
                <a:cs typeface="Times New Roman" pitchFamily="18" charset="0"/>
              </a:rPr>
              <a:t>Follicular Cells  </a:t>
            </a:r>
            <a:r>
              <a:rPr lang="en-US" sz="2000" dirty="0" smtClean="0">
                <a:cs typeface="Times New Roman" pitchFamily="18" charset="0"/>
              </a:rPr>
              <a:t>derived from the surface epithelium .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sz="2000" dirty="0" smtClean="0">
                <a:solidFill>
                  <a:srgbClr val="00B050"/>
                </a:solidFill>
                <a:cs typeface="Times New Roman" pitchFamily="18" charset="0"/>
              </a:rPr>
              <a:t>Active Mitosis of </a:t>
            </a:r>
            <a:r>
              <a:rPr lang="en-US" sz="2000" dirty="0" err="1" smtClean="0">
                <a:solidFill>
                  <a:srgbClr val="00B050"/>
                </a:solidFill>
                <a:cs typeface="Times New Roman" pitchFamily="18" charset="0"/>
              </a:rPr>
              <a:t>Oogonia</a:t>
            </a:r>
            <a:r>
              <a:rPr lang="en-US" sz="2000" dirty="0" smtClean="0">
                <a:solidFill>
                  <a:srgbClr val="00B050"/>
                </a:solidFill>
                <a:cs typeface="Times New Roman" pitchFamily="18" charset="0"/>
              </a:rPr>
              <a:t> produce </a:t>
            </a:r>
            <a:r>
              <a:rPr lang="en-US" sz="2000" dirty="0" smtClean="0">
                <a:cs typeface="Times New Roman" pitchFamily="18" charset="0"/>
              </a:rPr>
              <a:t>thousands of primordial follicles </a:t>
            </a:r>
            <a:endParaRPr lang="en-US" sz="2000" dirty="0" smtClean="0">
              <a:solidFill>
                <a:srgbClr val="FFFF00"/>
              </a:solidFill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00B050"/>
                </a:solidFill>
                <a:cs typeface="Times New Roman" pitchFamily="18" charset="0"/>
              </a:rPr>
              <a:t>(No New </a:t>
            </a:r>
            <a:r>
              <a:rPr lang="en-US" sz="2000" b="1" dirty="0" err="1" smtClean="0">
                <a:solidFill>
                  <a:srgbClr val="00B050"/>
                </a:solidFill>
                <a:cs typeface="Times New Roman" pitchFamily="18" charset="0"/>
              </a:rPr>
              <a:t>Oogonia</a:t>
            </a:r>
            <a:r>
              <a:rPr lang="en-US" sz="2000" b="1" dirty="0" smtClean="0">
                <a:solidFill>
                  <a:srgbClr val="00B050"/>
                </a:solidFill>
                <a:cs typeface="Times New Roman" pitchFamily="18" charset="0"/>
              </a:rPr>
              <a:t> Are Formed After Birth).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sz="2000" b="1" dirty="0" smtClean="0">
                <a:cs typeface="Times New Roman" pitchFamily="18" charset="0"/>
              </a:rPr>
              <a:t>Many </a:t>
            </a:r>
            <a:r>
              <a:rPr lang="en-US" sz="2000" b="1" dirty="0" err="1" smtClean="0">
                <a:cs typeface="Times New Roman" pitchFamily="18" charset="0"/>
              </a:rPr>
              <a:t>oogonia</a:t>
            </a:r>
            <a:r>
              <a:rPr lang="en-US" sz="2000" b="1" dirty="0" smtClean="0">
                <a:cs typeface="Times New Roman" pitchFamily="18" charset="0"/>
              </a:rPr>
              <a:t> degenerate </a:t>
            </a:r>
            <a:r>
              <a:rPr lang="en-US" sz="2000" dirty="0" smtClean="0">
                <a:solidFill>
                  <a:srgbClr val="FF0000"/>
                </a:solidFill>
                <a:cs typeface="Times New Roman" pitchFamily="18" charset="0"/>
              </a:rPr>
              <a:t>.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sz="2000" b="1" dirty="0" smtClean="0">
                <a:cs typeface="Times New Roman" pitchFamily="18" charset="0"/>
              </a:rPr>
              <a:t>Two </a:t>
            </a:r>
            <a:r>
              <a:rPr lang="en-US" sz="2000" b="1" dirty="0" err="1" smtClean="0">
                <a:cs typeface="Times New Roman" pitchFamily="18" charset="0"/>
              </a:rPr>
              <a:t>milion</a:t>
            </a:r>
            <a:r>
              <a:rPr lang="en-US" sz="2000" b="1" dirty="0" smtClean="0">
                <a:cs typeface="Times New Roman" pitchFamily="18" charset="0"/>
              </a:rPr>
              <a:t> </a:t>
            </a:r>
            <a:r>
              <a:rPr lang="en-US" sz="2000" b="1" dirty="0" err="1" smtClean="0">
                <a:cs typeface="Times New Roman" pitchFamily="18" charset="0"/>
              </a:rPr>
              <a:t>oogonia</a:t>
            </a:r>
            <a:r>
              <a:rPr lang="en-US" sz="2000" b="1" dirty="0" smtClean="0">
                <a:cs typeface="Times New Roman" pitchFamily="18" charset="0"/>
              </a:rPr>
              <a:t> enlarge to become </a:t>
            </a:r>
            <a:r>
              <a:rPr lang="en-US" sz="2000" b="1" dirty="0" smtClean="0"/>
              <a:t>Primary Oocytes Before Birth .</a:t>
            </a:r>
          </a:p>
          <a:p>
            <a:pPr eaLnBrk="1" hangingPunct="1">
              <a:buFont typeface="Wingdings" pitchFamily="2" charset="2"/>
              <a:buChar char="§"/>
            </a:pPr>
            <a:endParaRPr lang="en-US" sz="2400" dirty="0" smtClean="0">
              <a:solidFill>
                <a:srgbClr val="FFFF00"/>
              </a:solidFill>
              <a:cs typeface="Times New Roman" pitchFamily="18" charset="0"/>
            </a:endParaRPr>
          </a:p>
          <a:p>
            <a:pPr eaLnBrk="1" hangingPunct="1"/>
            <a:endParaRPr lang="en-US" sz="2400" b="1" dirty="0" smtClean="0">
              <a:solidFill>
                <a:srgbClr val="FFFF00"/>
              </a:solidFill>
              <a:cs typeface="Times New Roman" pitchFamily="18" charset="0"/>
            </a:endParaRPr>
          </a:p>
          <a:p>
            <a:pPr eaLnBrk="1" hangingPunct="1"/>
            <a:endParaRPr lang="en-US" sz="2400" b="1" dirty="0" smtClean="0">
              <a:solidFill>
                <a:srgbClr val="FFFF00"/>
              </a:solidFill>
              <a:cs typeface="Times New Roman" pitchFamily="18" charset="0"/>
            </a:endParaRPr>
          </a:p>
        </p:txBody>
      </p:sp>
      <p:pic>
        <p:nvPicPr>
          <p:cNvPr id="15363" name="Picture 5" descr="C:\Users\Library\Pictures\Pic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1571625"/>
            <a:ext cx="3857625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Oval 6"/>
          <p:cNvSpPr>
            <a:spLocks noChangeArrowheads="1"/>
          </p:cNvSpPr>
          <p:nvPr/>
        </p:nvSpPr>
        <p:spPr bwMode="auto">
          <a:xfrm>
            <a:off x="3143250" y="3214688"/>
            <a:ext cx="642938" cy="785812"/>
          </a:xfrm>
          <a:prstGeom prst="ellipse">
            <a:avLst/>
          </a:prstGeom>
          <a:noFill/>
          <a:ln w="381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66800" y="22514"/>
            <a:ext cx="5867400" cy="6461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FF0000"/>
                </a:solidFill>
              </a:rPr>
              <a:t>Primary </a:t>
            </a:r>
            <a:r>
              <a:rPr lang="en-US" sz="3600" b="1" dirty="0" err="1">
                <a:solidFill>
                  <a:srgbClr val="FF0000"/>
                </a:solidFill>
              </a:rPr>
              <a:t>Oocytes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45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7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7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895600" y="1447800"/>
            <a:ext cx="4343400" cy="35814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l"/>
            <a:endParaRPr lang="en-US" sz="2800" b="1" dirty="0">
              <a:solidFill>
                <a:srgbClr val="000000"/>
              </a:solidFill>
              <a:cs typeface="Times New Roman" pitchFamily="18" charset="0"/>
            </a:endParaRPr>
          </a:p>
          <a:p>
            <a:pPr algn="l"/>
            <a:r>
              <a:rPr lang="en-US" sz="2800" b="1" u="sng" dirty="0" smtClean="0">
                <a:solidFill>
                  <a:srgbClr val="0070C0"/>
                </a:solidFill>
                <a:cs typeface="Times New Roman" pitchFamily="18" charset="0"/>
              </a:rPr>
              <a:t>Agenesis </a:t>
            </a:r>
            <a:r>
              <a:rPr lang="en-US" sz="2800" b="1" u="sng" dirty="0">
                <a:solidFill>
                  <a:srgbClr val="0070C0"/>
                </a:solidFill>
                <a:cs typeface="Times New Roman" pitchFamily="18" charset="0"/>
              </a:rPr>
              <a:t>of  gonads: </a:t>
            </a:r>
          </a:p>
          <a:p>
            <a:pPr algn="l"/>
            <a:r>
              <a:rPr lang="en-US" sz="2800" b="1" dirty="0">
                <a:solidFill>
                  <a:srgbClr val="000000"/>
                </a:solidFill>
                <a:cs typeface="Times New Roman" pitchFamily="18" charset="0"/>
              </a:rPr>
              <a:t>Externally, these individuals have the appearance of a female due to maternal estrogens.</a:t>
            </a:r>
          </a:p>
        </p:txBody>
      </p:sp>
      <p:sp>
        <p:nvSpPr>
          <p:cNvPr id="2" name="Rectangle 1"/>
          <p:cNvSpPr/>
          <p:nvPr/>
        </p:nvSpPr>
        <p:spPr>
          <a:xfrm>
            <a:off x="2819400" y="152400"/>
            <a:ext cx="5303631" cy="7078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000000"/>
                </a:solidFill>
                <a:cs typeface="Times New Roman" pitchFamily="18" charset="0"/>
              </a:rPr>
              <a:t>Congenital </a:t>
            </a:r>
            <a:r>
              <a:rPr lang="en-US" sz="4000" b="1" dirty="0" smtClean="0">
                <a:solidFill>
                  <a:srgbClr val="000000"/>
                </a:solidFill>
                <a:cs typeface="Times New Roman" pitchFamily="18" charset="0"/>
              </a:rPr>
              <a:t>Anomalies</a:t>
            </a:r>
            <a:endParaRPr lang="en-US" sz="4000" b="1" dirty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1219200"/>
            <a:ext cx="9144000" cy="55626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rgbClr val="FF0000"/>
                </a:solidFill>
                <a:cs typeface="Times New Roman" pitchFamily="18" charset="0"/>
              </a:rPr>
              <a:t>Genotype: </a:t>
            </a:r>
            <a:r>
              <a:rPr lang="en-US" sz="2800" dirty="0" smtClean="0">
                <a:solidFill>
                  <a:srgbClr val="000000"/>
                </a:solidFill>
                <a:cs typeface="Times New Roman" pitchFamily="18" charset="0"/>
              </a:rPr>
              <a:t>46, XY</a:t>
            </a:r>
          </a:p>
          <a:p>
            <a:pPr algn="l"/>
            <a:r>
              <a:rPr lang="en-US" sz="2800" dirty="0" smtClean="0">
                <a:solidFill>
                  <a:srgbClr val="00B050"/>
                </a:solidFill>
                <a:cs typeface="Times New Roman" pitchFamily="18" charset="0"/>
              </a:rPr>
              <a:t>Phenotype : </a:t>
            </a:r>
            <a:r>
              <a:rPr lang="en-US" sz="2800" dirty="0" smtClean="0">
                <a:solidFill>
                  <a:srgbClr val="0070C0"/>
                </a:solidFill>
                <a:cs typeface="Times New Roman" pitchFamily="18" charset="0"/>
              </a:rPr>
              <a:t>FEMALES</a:t>
            </a:r>
            <a:endParaRPr lang="en-US" sz="2800" dirty="0">
              <a:solidFill>
                <a:srgbClr val="000000"/>
              </a:solidFill>
              <a:cs typeface="Times New Roman" pitchFamily="18" charset="0"/>
            </a:endParaRPr>
          </a:p>
          <a:p>
            <a:pPr algn="l"/>
            <a:r>
              <a:rPr lang="en-US" sz="2800" dirty="0" smtClean="0">
                <a:solidFill>
                  <a:srgbClr val="000000"/>
                </a:solidFill>
                <a:cs typeface="Times New Roman" pitchFamily="18" charset="0"/>
              </a:rPr>
              <a:t>Patients have </a:t>
            </a:r>
            <a:r>
              <a:rPr lang="en-US" sz="2800" dirty="0">
                <a:solidFill>
                  <a:srgbClr val="000000"/>
                </a:solidFill>
                <a:cs typeface="Times New Roman" pitchFamily="18" charset="0"/>
              </a:rPr>
              <a:t>testes but they are undescended. </a:t>
            </a:r>
            <a:endParaRPr lang="en-US" sz="2800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algn="l"/>
            <a:endParaRPr lang="en-US" sz="2800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algn="l"/>
            <a:r>
              <a:rPr lang="en-US" sz="2800" dirty="0" smtClean="0">
                <a:solidFill>
                  <a:srgbClr val="000000"/>
                </a:solidFill>
                <a:cs typeface="Times New Roman" pitchFamily="18" charset="0"/>
              </a:rPr>
              <a:t>During </a:t>
            </a:r>
            <a:r>
              <a:rPr lang="en-US" sz="2800" dirty="0">
                <a:solidFill>
                  <a:srgbClr val="000000"/>
                </a:solidFill>
                <a:cs typeface="Times New Roman" pitchFamily="18" charset="0"/>
              </a:rPr>
              <a:t>embryonic life, the testis produced testosterone and </a:t>
            </a:r>
            <a:r>
              <a:rPr lang="en-US" sz="2800" dirty="0" smtClean="0">
                <a:solidFill>
                  <a:srgbClr val="000000"/>
                </a:solidFill>
                <a:cs typeface="Times New Roman" pitchFamily="18" charset="0"/>
              </a:rPr>
              <a:t>(</a:t>
            </a:r>
            <a:r>
              <a:rPr lang="en-US" sz="2800" dirty="0" err="1">
                <a:solidFill>
                  <a:srgbClr val="000000"/>
                </a:solidFill>
                <a:cs typeface="Times New Roman" pitchFamily="18" charset="0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cs typeface="Times New Roman" pitchFamily="18" charset="0"/>
              </a:rPr>
              <a:t>aramesonephric</a:t>
            </a:r>
            <a:r>
              <a:rPr lang="en-US" sz="2800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cs typeface="Times New Roman" pitchFamily="18" charset="0"/>
              </a:rPr>
              <a:t>duct inhibiting </a:t>
            </a:r>
            <a:r>
              <a:rPr lang="en-US" sz="2800" dirty="0" smtClean="0">
                <a:solidFill>
                  <a:srgbClr val="000000"/>
                </a:solidFill>
                <a:cs typeface="Times New Roman" pitchFamily="18" charset="0"/>
              </a:rPr>
              <a:t>substance) AMH.</a:t>
            </a:r>
          </a:p>
          <a:p>
            <a:pPr algn="l"/>
            <a:r>
              <a:rPr lang="en-US" sz="2800" dirty="0" smtClean="0">
                <a:solidFill>
                  <a:srgbClr val="000000"/>
                </a:solidFill>
                <a:cs typeface="Times New Roman" pitchFamily="18" charset="0"/>
              </a:rPr>
              <a:t>So </a:t>
            </a:r>
            <a:r>
              <a:rPr lang="en-US" sz="2800" dirty="0">
                <a:solidFill>
                  <a:srgbClr val="000000"/>
                </a:solidFill>
                <a:cs typeface="Times New Roman" pitchFamily="18" charset="0"/>
              </a:rPr>
              <a:t>the </a:t>
            </a:r>
            <a:r>
              <a:rPr lang="en-US" sz="2800" dirty="0" err="1" smtClean="0">
                <a:solidFill>
                  <a:srgbClr val="000000"/>
                </a:solidFill>
                <a:cs typeface="Times New Roman" pitchFamily="18" charset="0"/>
              </a:rPr>
              <a:t>Mullerian</a:t>
            </a:r>
            <a:r>
              <a:rPr lang="en-US" sz="2800" dirty="0" smtClean="0">
                <a:solidFill>
                  <a:srgbClr val="000000"/>
                </a:solidFill>
                <a:cs typeface="Times New Roman" pitchFamily="18" charset="0"/>
              </a:rPr>
              <a:t> duct fail </a:t>
            </a:r>
            <a:r>
              <a:rPr lang="en-US" sz="2800" dirty="0">
                <a:solidFill>
                  <a:srgbClr val="000000"/>
                </a:solidFill>
                <a:cs typeface="Times New Roman" pitchFamily="18" charset="0"/>
              </a:rPr>
              <a:t>to </a:t>
            </a:r>
            <a:r>
              <a:rPr lang="en-US" sz="2800" dirty="0" smtClean="0">
                <a:solidFill>
                  <a:srgbClr val="000000"/>
                </a:solidFill>
                <a:cs typeface="Times New Roman" pitchFamily="18" charset="0"/>
              </a:rPr>
              <a:t>develop</a:t>
            </a:r>
          </a:p>
          <a:p>
            <a:pPr algn="l"/>
            <a:endParaRPr lang="en-US" sz="2800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algn="l"/>
            <a:r>
              <a:rPr lang="en-US" sz="2800" dirty="0">
                <a:solidFill>
                  <a:srgbClr val="000000"/>
                </a:solidFill>
                <a:cs typeface="Times New Roman" pitchFamily="18" charset="0"/>
              </a:rPr>
              <a:t>T</a:t>
            </a:r>
            <a:r>
              <a:rPr lang="en-US" sz="2800" dirty="0" smtClean="0">
                <a:solidFill>
                  <a:srgbClr val="000000"/>
                </a:solidFill>
                <a:cs typeface="Times New Roman" pitchFamily="18" charset="0"/>
              </a:rPr>
              <a:t>hey appear </a:t>
            </a:r>
            <a:r>
              <a:rPr lang="en-US" sz="2800" dirty="0">
                <a:solidFill>
                  <a:srgbClr val="000000"/>
                </a:solidFill>
                <a:cs typeface="Times New Roman" pitchFamily="18" charset="0"/>
              </a:rPr>
              <a:t>to be </a:t>
            </a:r>
            <a:r>
              <a:rPr lang="en-US" sz="2800" dirty="0" smtClean="0">
                <a:solidFill>
                  <a:srgbClr val="000000"/>
                </a:solidFill>
                <a:cs typeface="Times New Roman" pitchFamily="18" charset="0"/>
              </a:rPr>
              <a:t>females,</a:t>
            </a:r>
          </a:p>
          <a:p>
            <a:pPr algn="l"/>
            <a:r>
              <a:rPr lang="en-US" sz="2800" dirty="0" smtClean="0">
                <a:solidFill>
                  <a:srgbClr val="000000"/>
                </a:solidFill>
                <a:cs typeface="Times New Roman" pitchFamily="18" charset="0"/>
              </a:rPr>
              <a:t>BUT </a:t>
            </a:r>
            <a:r>
              <a:rPr lang="en-US" sz="2800" dirty="0">
                <a:solidFill>
                  <a:srgbClr val="000000"/>
                </a:solidFill>
                <a:cs typeface="Times New Roman" pitchFamily="18" charset="0"/>
              </a:rPr>
              <a:t>they have no uterus, no oviducts, and a blind ending vagina.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-6927"/>
            <a:ext cx="9144000" cy="120032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cs typeface="Times New Roman" pitchFamily="18" charset="0"/>
              </a:rPr>
              <a:t>Testicular feminization (androgen insensitivity syndrome</a:t>
            </a:r>
            <a:r>
              <a:rPr lang="en-US" sz="3600" b="1" dirty="0" smtClean="0">
                <a:solidFill>
                  <a:srgbClr val="000000"/>
                </a:solidFill>
                <a:cs typeface="Times New Roman" pitchFamily="18" charset="0"/>
              </a:rPr>
              <a:t>)  </a:t>
            </a:r>
            <a:endParaRPr lang="en-US" sz="3600" b="1" dirty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38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rgbClr val="000000"/>
                </a:solidFill>
                <a:cs typeface="Times New Roman" pitchFamily="18" charset="0"/>
              </a:rPr>
              <a:t>Testicular feminization (androgen insensitivity syndrome)</a:t>
            </a:r>
            <a:endParaRPr lang="en-US" dirty="0"/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95400" y="1799309"/>
            <a:ext cx="6705600" cy="5022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8775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/>
          </p:cNvSpPr>
          <p:nvPr/>
        </p:nvSpPr>
        <p:spPr bwMode="auto">
          <a:xfrm>
            <a:off x="0" y="0"/>
            <a:ext cx="6019800" cy="7201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Genital System</a:t>
            </a:r>
          </a:p>
          <a:p>
            <a:pPr marL="342900" indent="-342900" algn="l">
              <a:buFontTx/>
              <a:buChar char="-"/>
            </a:pPr>
            <a:endParaRPr lang="en-US" sz="2400" b="0" dirty="0" smtClean="0"/>
          </a:p>
          <a:p>
            <a:r>
              <a:rPr lang="en-US" sz="2400" dirty="0" smtClean="0"/>
              <a:t>The </a:t>
            </a:r>
            <a:r>
              <a:rPr lang="en-US" sz="2400" dirty="0"/>
              <a:t>gonads (testes and ovaries) are derived from three sources </a:t>
            </a:r>
            <a:r>
              <a:rPr lang="en-US" sz="2400" dirty="0" smtClean="0"/>
              <a:t>: </a:t>
            </a:r>
            <a:endParaRPr lang="en-US" sz="2400" dirty="0"/>
          </a:p>
          <a:p>
            <a:r>
              <a:rPr lang="en-US" sz="2400" dirty="0" smtClean="0"/>
              <a:t>1-Mesothelium </a:t>
            </a:r>
            <a:r>
              <a:rPr lang="en-US" sz="2400" dirty="0"/>
              <a:t>(mesodermal epithelium) lining the posterior abdominal </a:t>
            </a:r>
            <a:r>
              <a:rPr lang="en-US" sz="2400" dirty="0" smtClean="0"/>
              <a:t>wall</a:t>
            </a:r>
          </a:p>
          <a:p>
            <a:endParaRPr lang="en-US" sz="2400" dirty="0"/>
          </a:p>
          <a:p>
            <a:r>
              <a:rPr lang="en-US" sz="2400" dirty="0" smtClean="0"/>
              <a:t>2-Underlying </a:t>
            </a:r>
            <a:r>
              <a:rPr lang="en-US" sz="2400" dirty="0"/>
              <a:t>mesenchyme (embryonic connective tissue</a:t>
            </a:r>
            <a:r>
              <a:rPr lang="en-US" sz="2400" dirty="0" smtClean="0"/>
              <a:t>)</a:t>
            </a:r>
          </a:p>
          <a:p>
            <a:endParaRPr lang="en-US" sz="2400" dirty="0"/>
          </a:p>
          <a:p>
            <a:r>
              <a:rPr lang="en-US" sz="2400" dirty="0" smtClean="0"/>
              <a:t>3-Primordial </a:t>
            </a:r>
            <a:r>
              <a:rPr lang="en-US" sz="2400" dirty="0"/>
              <a:t>germ cells </a:t>
            </a:r>
          </a:p>
          <a:p>
            <a:pPr marL="342900" indent="-342900" algn="l">
              <a:buFontTx/>
              <a:buChar char="-"/>
            </a:pPr>
            <a:endParaRPr lang="en-US" sz="2400" b="0" dirty="0" smtClean="0"/>
          </a:p>
          <a:p>
            <a:pPr marL="342900" indent="-342900" algn="l">
              <a:buFontTx/>
              <a:buChar char="-"/>
            </a:pPr>
            <a:r>
              <a:rPr lang="en-US" sz="2400" b="0" dirty="0" smtClean="0"/>
              <a:t>The </a:t>
            </a:r>
            <a:r>
              <a:rPr lang="en-US" sz="2400" b="0" dirty="0"/>
              <a:t>greater part of the genital system arises from the </a:t>
            </a:r>
            <a:r>
              <a:rPr lang="en-US" sz="2400" b="0" dirty="0">
                <a:solidFill>
                  <a:srgbClr val="7030A0"/>
                </a:solidFill>
              </a:rPr>
              <a:t>mesoderm</a:t>
            </a:r>
            <a:r>
              <a:rPr lang="en-US" sz="2400" b="0" dirty="0"/>
              <a:t> of </a:t>
            </a:r>
            <a:r>
              <a:rPr lang="en-US" sz="2400" b="0" dirty="0" smtClean="0"/>
              <a:t>the </a:t>
            </a:r>
            <a:r>
              <a:rPr lang="en-US" sz="2400" b="0" dirty="0" smtClean="0">
                <a:solidFill>
                  <a:srgbClr val="00B050"/>
                </a:solidFill>
              </a:rPr>
              <a:t>intermediate </a:t>
            </a:r>
            <a:r>
              <a:rPr lang="en-US" sz="2400" b="0" dirty="0">
                <a:solidFill>
                  <a:srgbClr val="00B050"/>
                </a:solidFill>
              </a:rPr>
              <a:t>cell mass</a:t>
            </a:r>
            <a:r>
              <a:rPr lang="en-US" sz="2400" b="0" dirty="0" smtClean="0"/>
              <a:t>.</a:t>
            </a:r>
          </a:p>
          <a:p>
            <a:pPr marL="285750" indent="-285750" algn="l">
              <a:buFontTx/>
              <a:buChar char="-"/>
            </a:pPr>
            <a:endParaRPr lang="en-US" b="0" dirty="0"/>
          </a:p>
          <a:p>
            <a:pPr marL="342900" indent="-342900" algn="l">
              <a:buFontTx/>
              <a:buChar char="-"/>
            </a:pPr>
            <a:r>
              <a:rPr lang="en-US" sz="2400" b="0" dirty="0" smtClean="0"/>
              <a:t>It develops </a:t>
            </a:r>
            <a:r>
              <a:rPr lang="en-US" sz="2400" b="0" dirty="0"/>
              <a:t>in conjunction with </a:t>
            </a:r>
            <a:r>
              <a:rPr lang="en-US" sz="2400" b="0" dirty="0" smtClean="0"/>
              <a:t>the urinary </a:t>
            </a:r>
            <a:r>
              <a:rPr lang="en-US" sz="2400" b="0" dirty="0"/>
              <a:t>system</a:t>
            </a:r>
            <a:r>
              <a:rPr lang="en-US" sz="2400" b="0" dirty="0" smtClean="0"/>
              <a:t>.</a:t>
            </a:r>
          </a:p>
          <a:p>
            <a:pPr marL="342900" indent="-342900" algn="l">
              <a:buFontTx/>
              <a:buChar char="-"/>
            </a:pPr>
            <a:endParaRPr lang="en-US" sz="2400" b="0" dirty="0"/>
          </a:p>
        </p:txBody>
      </p:sp>
      <p:pic>
        <p:nvPicPr>
          <p:cNvPr id="409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0"/>
            <a:ext cx="3352800" cy="683264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16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0" y="1600200"/>
            <a:ext cx="4495800" cy="4525963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en-US" sz="4400" b="1" dirty="0" smtClean="0">
                <a:solidFill>
                  <a:srgbClr val="000000"/>
                </a:solidFill>
                <a:cs typeface="Times New Roman" pitchFamily="18" charset="0"/>
              </a:rPr>
              <a:t>Has </a:t>
            </a:r>
            <a:r>
              <a:rPr lang="en-US" sz="4400" b="1" dirty="0">
                <a:solidFill>
                  <a:srgbClr val="000000"/>
                </a:solidFill>
                <a:cs typeface="Times New Roman" pitchFamily="18" charset="0"/>
              </a:rPr>
              <a:t>both testicular and ovarian tissue; usually the tissue is </a:t>
            </a:r>
            <a:r>
              <a:rPr lang="en-US" sz="4400" b="1" dirty="0">
                <a:solidFill>
                  <a:srgbClr val="0070C0"/>
                </a:solidFill>
                <a:cs typeface="Times New Roman" pitchFamily="18" charset="0"/>
              </a:rPr>
              <a:t>nonfunctional</a:t>
            </a:r>
            <a:r>
              <a:rPr lang="en-US" sz="4400" b="1" dirty="0">
                <a:solidFill>
                  <a:srgbClr val="000000"/>
                </a:solidFill>
                <a:cs typeface="Times New Roman" pitchFamily="18" charset="0"/>
              </a:rPr>
              <a:t>; </a:t>
            </a:r>
            <a:endParaRPr lang="en-US" sz="4400" b="1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algn="l"/>
            <a:endParaRPr lang="en-US" sz="4400" b="1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algn="l"/>
            <a:r>
              <a:rPr lang="en-US" sz="4400" b="1" dirty="0" smtClean="0">
                <a:solidFill>
                  <a:srgbClr val="000000"/>
                </a:solidFill>
                <a:cs typeface="Times New Roman" pitchFamily="18" charset="0"/>
              </a:rPr>
              <a:t>can </a:t>
            </a:r>
            <a:r>
              <a:rPr lang="en-US" sz="4400" b="1" dirty="0">
                <a:solidFill>
                  <a:srgbClr val="000000"/>
                </a:solidFill>
                <a:cs typeface="Times New Roman" pitchFamily="18" charset="0"/>
              </a:rPr>
              <a:t>appear either as male or female; usually genetically female.</a:t>
            </a:r>
          </a:p>
        </p:txBody>
      </p:sp>
      <p:pic>
        <p:nvPicPr>
          <p:cNvPr id="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0"/>
            <a:ext cx="4114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7636" y="3200400"/>
            <a:ext cx="4156364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-6927"/>
            <a:ext cx="498763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000000"/>
                </a:solidFill>
                <a:cs typeface="Times New Roman" pitchFamily="18" charset="0"/>
              </a:rPr>
              <a:t>True </a:t>
            </a:r>
            <a:r>
              <a:rPr lang="en-US" sz="3600" b="1" dirty="0" smtClean="0">
                <a:solidFill>
                  <a:srgbClr val="000000"/>
                </a:solidFill>
                <a:cs typeface="Times New Roman" pitchFamily="18" charset="0"/>
              </a:rPr>
              <a:t>hermaphrodite</a:t>
            </a:r>
            <a:endParaRPr lang="en-US" sz="3600" b="1" dirty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41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5334000" cy="6858000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algn="l"/>
            <a:r>
              <a:rPr lang="en-US" sz="3200" b="1" dirty="0" err="1">
                <a:solidFill>
                  <a:srgbClr val="000000"/>
                </a:solidFill>
                <a:cs typeface="Times New Roman" pitchFamily="18" charset="0"/>
              </a:rPr>
              <a:t>Pseudohermaphrodites</a:t>
            </a:r>
            <a:r>
              <a:rPr lang="en-US" sz="3200" b="1" dirty="0">
                <a:solidFill>
                  <a:srgbClr val="000000"/>
                </a:solidFill>
                <a:cs typeface="Times New Roman" pitchFamily="18" charset="0"/>
              </a:rPr>
              <a:t> have a normal chromosome pattern</a:t>
            </a:r>
            <a:r>
              <a:rPr lang="en-US" sz="3200" b="1" dirty="0" smtClean="0">
                <a:solidFill>
                  <a:srgbClr val="000000"/>
                </a:solidFill>
                <a:cs typeface="Times New Roman" pitchFamily="18" charset="0"/>
              </a:rPr>
              <a:t>:</a:t>
            </a:r>
          </a:p>
          <a:p>
            <a:pPr algn="l"/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1- </a:t>
            </a:r>
            <a:r>
              <a:rPr lang="en-US" sz="3200" b="1" u="sng" dirty="0" err="1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Pseudohermaphrodites</a:t>
            </a:r>
            <a:r>
              <a:rPr lang="en-US" sz="32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 </a:t>
            </a:r>
            <a:r>
              <a:rPr lang="en-US" sz="3200" b="1" u="sng" dirty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Males</a:t>
            </a:r>
          </a:p>
          <a:p>
            <a:pPr marL="514350" indent="-514350" algn="l">
              <a:buAutoNum type="arabicPeriod"/>
            </a:pPr>
            <a:r>
              <a:rPr lang="en-US" sz="3200" b="1" dirty="0" smtClean="0">
                <a:solidFill>
                  <a:srgbClr val="0070C0"/>
                </a:solidFill>
                <a:cs typeface="Times New Roman" pitchFamily="18" charset="0"/>
              </a:rPr>
              <a:t>46</a:t>
            </a:r>
            <a:r>
              <a:rPr lang="en-US" sz="3200" b="1" dirty="0">
                <a:solidFill>
                  <a:srgbClr val="0070C0"/>
                </a:solidFill>
                <a:cs typeface="Times New Roman" pitchFamily="18" charset="0"/>
              </a:rPr>
              <a:t>, XY: </a:t>
            </a:r>
            <a:r>
              <a:rPr lang="en-US" sz="3200" b="1" dirty="0">
                <a:solidFill>
                  <a:srgbClr val="000000"/>
                </a:solidFill>
                <a:cs typeface="Times New Roman" pitchFamily="18" charset="0"/>
              </a:rPr>
              <a:t>have variable internal and external genitalia; </a:t>
            </a:r>
            <a:endParaRPr lang="en-US" sz="3200" b="1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514350" indent="-514350" algn="l">
              <a:buAutoNum type="arabicPeriod"/>
            </a:pPr>
            <a:r>
              <a:rPr lang="en-US" sz="3200" b="1" dirty="0">
                <a:solidFill>
                  <a:srgbClr val="000000"/>
                </a:solidFill>
                <a:cs typeface="Times New Roman" pitchFamily="18" charset="0"/>
              </a:rPr>
              <a:t>E</a:t>
            </a:r>
            <a:r>
              <a:rPr lang="en-US" sz="3200" b="1" dirty="0" smtClean="0">
                <a:solidFill>
                  <a:srgbClr val="000000"/>
                </a:solidFill>
                <a:cs typeface="Times New Roman" pitchFamily="18" charset="0"/>
              </a:rPr>
              <a:t>ither </a:t>
            </a:r>
            <a:r>
              <a:rPr lang="en-US" sz="3200" b="1" dirty="0">
                <a:solidFill>
                  <a:srgbClr val="000000"/>
                </a:solidFill>
                <a:cs typeface="Times New Roman" pitchFamily="18" charset="0"/>
              </a:rPr>
              <a:t>an inadequate amount of testosterone </a:t>
            </a:r>
            <a:r>
              <a:rPr lang="en-US" sz="3200" b="1" dirty="0">
                <a:solidFill>
                  <a:srgbClr val="E01AC4"/>
                </a:solidFill>
                <a:cs typeface="Times New Roman" pitchFamily="18" charset="0"/>
              </a:rPr>
              <a:t>and/or</a:t>
            </a:r>
            <a:r>
              <a:rPr lang="en-US" sz="3200" b="1" dirty="0">
                <a:solidFill>
                  <a:srgbClr val="000000"/>
                </a:solidFill>
                <a:cs typeface="Times New Roman" pitchFamily="18" charset="0"/>
              </a:rPr>
              <a:t> duct inhibiting hormone were produced or the tissues failed to respond to it.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153890" y="1143000"/>
            <a:ext cx="4038600" cy="3713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8611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523220"/>
            <a:ext cx="4648200" cy="6334780"/>
          </a:xfrm>
          <a:solidFill>
            <a:schemeClr val="bg1"/>
          </a:solidFill>
        </p:spPr>
        <p:txBody>
          <a:bodyPr>
            <a:normAutofit fontScale="70000" lnSpcReduction="20000"/>
          </a:bodyPr>
          <a:lstStyle/>
          <a:p>
            <a:pPr algn="l"/>
            <a:r>
              <a:rPr lang="en-US" sz="3600" b="1" dirty="0" smtClean="0">
                <a:solidFill>
                  <a:srgbClr val="0070C0"/>
                </a:solidFill>
              </a:rPr>
              <a:t>1- 46</a:t>
            </a:r>
            <a:r>
              <a:rPr lang="en-US" sz="3600" b="1" dirty="0">
                <a:solidFill>
                  <a:srgbClr val="0070C0"/>
                </a:solidFill>
              </a:rPr>
              <a:t>, XX: </a:t>
            </a:r>
            <a:r>
              <a:rPr lang="en-US" sz="3600" b="1" dirty="0">
                <a:solidFill>
                  <a:schemeClr val="tx1"/>
                </a:solidFill>
              </a:rPr>
              <a:t>Usually a result of increased production of testosterone by the </a:t>
            </a:r>
            <a:r>
              <a:rPr lang="en-US" sz="3600" b="1" dirty="0">
                <a:solidFill>
                  <a:srgbClr val="FF33CC"/>
                </a:solidFill>
              </a:rPr>
              <a:t>fetal adrenal gland</a:t>
            </a:r>
            <a:r>
              <a:rPr lang="en-US" sz="3600" b="1" dirty="0">
                <a:solidFill>
                  <a:schemeClr val="tx1"/>
                </a:solidFill>
              </a:rPr>
              <a:t>, a condition termed </a:t>
            </a:r>
            <a:r>
              <a:rPr lang="en-US" sz="3600" b="1" dirty="0">
                <a:solidFill>
                  <a:srgbClr val="FF6600"/>
                </a:solidFill>
              </a:rPr>
              <a:t>congenital adrenal hyperplasia </a:t>
            </a:r>
            <a:r>
              <a:rPr lang="en-US" sz="3600" b="1" dirty="0">
                <a:solidFill>
                  <a:schemeClr val="tx1"/>
                </a:solidFill>
              </a:rPr>
              <a:t>(due to an autosomal recessive gene</a:t>
            </a:r>
            <a:r>
              <a:rPr lang="en-US" sz="3600" b="1" dirty="0" smtClean="0">
                <a:solidFill>
                  <a:schemeClr val="tx1"/>
                </a:solidFill>
              </a:rPr>
              <a:t>);</a:t>
            </a:r>
          </a:p>
          <a:p>
            <a:pPr algn="l"/>
            <a:r>
              <a:rPr lang="en-US" sz="3600" b="1" dirty="0" smtClean="0">
                <a:solidFill>
                  <a:schemeClr val="tx1"/>
                </a:solidFill>
              </a:rPr>
              <a:t>2- </a:t>
            </a:r>
            <a:r>
              <a:rPr lang="en-US" sz="3600" b="1" dirty="0">
                <a:solidFill>
                  <a:schemeClr val="tx1"/>
                </a:solidFill>
              </a:rPr>
              <a:t>T</a:t>
            </a:r>
            <a:r>
              <a:rPr lang="en-US" sz="3600" b="1" dirty="0" smtClean="0">
                <a:solidFill>
                  <a:schemeClr val="tx1"/>
                </a:solidFill>
              </a:rPr>
              <a:t>he </a:t>
            </a:r>
            <a:r>
              <a:rPr lang="en-US" sz="3600" b="1" dirty="0">
                <a:solidFill>
                  <a:schemeClr val="tx1"/>
                </a:solidFill>
              </a:rPr>
              <a:t>excess testosterone causes </a:t>
            </a:r>
            <a:r>
              <a:rPr lang="en-US" sz="3600" b="1" dirty="0">
                <a:solidFill>
                  <a:srgbClr val="00B050"/>
                </a:solidFill>
              </a:rPr>
              <a:t>masculinization</a:t>
            </a:r>
            <a:r>
              <a:rPr lang="en-US" sz="3600" b="1" dirty="0">
                <a:solidFill>
                  <a:schemeClr val="tx1"/>
                </a:solidFill>
              </a:rPr>
              <a:t> of the external genitalia, such as </a:t>
            </a:r>
            <a:endParaRPr lang="en-US" sz="3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3600" b="1" dirty="0" smtClean="0">
                <a:solidFill>
                  <a:schemeClr val="tx1"/>
                </a:solidFill>
              </a:rPr>
              <a:t>A- </a:t>
            </a:r>
            <a:r>
              <a:rPr lang="en-US" sz="3600" b="1" dirty="0" err="1" smtClean="0">
                <a:solidFill>
                  <a:schemeClr val="tx1"/>
                </a:solidFill>
              </a:rPr>
              <a:t>clitorial</a:t>
            </a:r>
            <a:r>
              <a:rPr lang="en-US" sz="3600" b="1" dirty="0" smtClean="0">
                <a:solidFill>
                  <a:schemeClr val="tx1"/>
                </a:solidFill>
              </a:rPr>
              <a:t> </a:t>
            </a:r>
            <a:r>
              <a:rPr lang="en-US" sz="3600" b="1" dirty="0">
                <a:solidFill>
                  <a:schemeClr val="tx1"/>
                </a:solidFill>
              </a:rPr>
              <a:t>hypertrophy </a:t>
            </a:r>
            <a:r>
              <a:rPr lang="en-US" sz="3600" b="1" dirty="0" smtClean="0">
                <a:solidFill>
                  <a:schemeClr val="tx1"/>
                </a:solidFill>
              </a:rPr>
              <a:t>and</a:t>
            </a:r>
          </a:p>
          <a:p>
            <a:pPr algn="l"/>
            <a:r>
              <a:rPr lang="en-US" sz="3600" b="1" dirty="0" smtClean="0">
                <a:solidFill>
                  <a:schemeClr val="tx1"/>
                </a:solidFill>
              </a:rPr>
              <a:t>B- </a:t>
            </a:r>
            <a:r>
              <a:rPr lang="en-US" sz="3600" b="1" dirty="0">
                <a:solidFill>
                  <a:schemeClr val="tx1"/>
                </a:solidFill>
              </a:rPr>
              <a:t>partial fusion of the labia </a:t>
            </a:r>
            <a:r>
              <a:rPr lang="en-US" sz="3600" b="1" dirty="0" err="1" smtClean="0">
                <a:solidFill>
                  <a:schemeClr val="tx1"/>
                </a:solidFill>
              </a:rPr>
              <a:t>majora</a:t>
            </a:r>
            <a:r>
              <a:rPr lang="en-US" sz="3600" b="1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en-US" sz="3600" b="1" u="sng" dirty="0">
                <a:solidFill>
                  <a:srgbClr val="0070C0"/>
                </a:solidFill>
              </a:rPr>
              <a:t>O</a:t>
            </a:r>
            <a:r>
              <a:rPr lang="en-US" sz="3600" b="1" u="sng" dirty="0" smtClean="0">
                <a:solidFill>
                  <a:srgbClr val="0070C0"/>
                </a:solidFill>
              </a:rPr>
              <a:t>ther </a:t>
            </a:r>
            <a:r>
              <a:rPr lang="en-US" sz="3600" b="1" u="sng" dirty="0">
                <a:solidFill>
                  <a:srgbClr val="0070C0"/>
                </a:solidFill>
              </a:rPr>
              <a:t>causes </a:t>
            </a:r>
            <a:r>
              <a:rPr lang="en-US" sz="3600" b="1" dirty="0">
                <a:solidFill>
                  <a:schemeClr val="tx1"/>
                </a:solidFill>
              </a:rPr>
              <a:t>of this condition include </a:t>
            </a:r>
            <a:r>
              <a:rPr lang="en-US" sz="3600" b="1" dirty="0" smtClean="0">
                <a:solidFill>
                  <a:schemeClr val="tx1"/>
                </a:solidFill>
              </a:rPr>
              <a:t>1.maternal </a:t>
            </a:r>
            <a:r>
              <a:rPr lang="en-US" sz="3600" b="1" dirty="0">
                <a:solidFill>
                  <a:schemeClr val="tx1"/>
                </a:solidFill>
              </a:rPr>
              <a:t>ingestion/injection of testosterone or </a:t>
            </a:r>
            <a:endParaRPr lang="en-US" sz="3600" b="1" dirty="0" smtClean="0">
              <a:solidFill>
                <a:schemeClr val="tx1"/>
              </a:solidFill>
            </a:endParaRPr>
          </a:p>
          <a:p>
            <a:pPr algn="l"/>
            <a:r>
              <a:rPr lang="en-US" sz="3600" b="1" dirty="0" smtClean="0">
                <a:solidFill>
                  <a:schemeClr val="tx1"/>
                </a:solidFill>
              </a:rPr>
              <a:t>2.a </a:t>
            </a:r>
            <a:r>
              <a:rPr lang="en-US" sz="3600" b="1" dirty="0" err="1">
                <a:solidFill>
                  <a:schemeClr val="tx1"/>
                </a:solidFill>
              </a:rPr>
              <a:t>testostrone</a:t>
            </a:r>
            <a:r>
              <a:rPr lang="en-US" sz="3600" b="1" dirty="0">
                <a:solidFill>
                  <a:schemeClr val="tx1"/>
                </a:solidFill>
              </a:rPr>
              <a:t> secreting tumor.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2- </a:t>
            </a:r>
            <a:r>
              <a:rPr lang="en-US" sz="2800" b="1" u="sng" dirty="0" err="1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Pseudohermaphrodites</a:t>
            </a:r>
            <a:r>
              <a:rPr lang="en-US" sz="28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 </a:t>
            </a:r>
            <a:r>
              <a:rPr lang="en-US" sz="2800" b="1" u="sng" dirty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Female </a:t>
            </a:r>
            <a:r>
              <a:rPr lang="en-US" sz="2800" b="1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16‐year‐old girl. </a:t>
            </a:r>
            <a:endParaRPr lang="en-US" sz="2800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AutoShape 2" descr="Image result for pseudohermaphrodite FEMAL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Image result for pseudohermaphrodite FEMAL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2" y="509364"/>
            <a:ext cx="4495799" cy="2843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8636" t="8216" r="4394" b="20251"/>
          <a:stretch/>
        </p:blipFill>
        <p:spPr bwMode="auto">
          <a:xfrm>
            <a:off x="4648201" y="3352799"/>
            <a:ext cx="4495800" cy="350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511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28600"/>
            <a:ext cx="4953000" cy="6629400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3200" b="1" u="sng" dirty="0" smtClean="0">
                <a:solidFill>
                  <a:schemeClr val="tx2"/>
                </a:solidFill>
              </a:rPr>
              <a:t>DEVELOPMENT OF THE DUCTS OF THE GONADS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 smtClean="0"/>
              <a:t>2 ducts are formed in male &amp; female embryos: 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 smtClean="0"/>
              <a:t>1- </a:t>
            </a:r>
            <a:r>
              <a:rPr lang="en-US" sz="2800" dirty="0" err="1"/>
              <a:t>M</a:t>
            </a:r>
            <a:r>
              <a:rPr lang="en-US" sz="2800" dirty="0" err="1" smtClean="0"/>
              <a:t>esonephric</a:t>
            </a:r>
            <a:r>
              <a:rPr lang="en-US" sz="2800" dirty="0" smtClean="0"/>
              <a:t> (</a:t>
            </a:r>
            <a:r>
              <a:rPr lang="en-US" sz="2800" dirty="0" err="1" smtClean="0"/>
              <a:t>Wolffian</a:t>
            </a:r>
            <a:r>
              <a:rPr lang="en-US" sz="2800" dirty="0" smtClean="0"/>
              <a:t> ) </a:t>
            </a:r>
            <a:endParaRPr lang="en-US" sz="2800" dirty="0"/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 smtClean="0"/>
              <a:t>2-Paramesonephric (</a:t>
            </a:r>
            <a:r>
              <a:rPr lang="en-US" sz="2800" dirty="0" err="1" smtClean="0"/>
              <a:t>Mullerian</a:t>
            </a:r>
            <a:r>
              <a:rPr lang="en-US" sz="2800" dirty="0" smtClean="0"/>
              <a:t>) duct.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800" dirty="0" smtClean="0"/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b="1" u="sng" dirty="0" smtClean="0">
                <a:solidFill>
                  <a:srgbClr val="00B050"/>
                </a:solidFill>
              </a:rPr>
              <a:t>In male embryo</a:t>
            </a:r>
            <a:r>
              <a:rPr lang="en-US" sz="2800" dirty="0" smtClean="0">
                <a:solidFill>
                  <a:srgbClr val="00B050"/>
                </a:solidFill>
              </a:rPr>
              <a:t>: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800" dirty="0" smtClean="0">
              <a:solidFill>
                <a:srgbClr val="00B050"/>
              </a:solidFill>
            </a:endParaRPr>
          </a:p>
          <a:p>
            <a:pPr algn="l" rtl="0" eaLnBrk="1" hangingPunct="1">
              <a:lnSpc>
                <a:spcPct val="80000"/>
              </a:lnSpc>
              <a:buFontTx/>
              <a:buChar char="-"/>
              <a:defRPr/>
            </a:pPr>
            <a:r>
              <a:rPr lang="en-US" sz="2800" b="1" dirty="0" err="1" smtClean="0">
                <a:solidFill>
                  <a:srgbClr val="FF0000"/>
                </a:solidFill>
              </a:rPr>
              <a:t>Mullerian</a:t>
            </a:r>
            <a:r>
              <a:rPr lang="en-US" sz="2800" b="1" dirty="0" smtClean="0">
                <a:solidFill>
                  <a:srgbClr val="FF0000"/>
                </a:solidFill>
              </a:rPr>
              <a:t> duct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degenerates (except the uppermost part which forms </a:t>
            </a:r>
            <a:r>
              <a:rPr lang="en-US" sz="2800" b="1" dirty="0" smtClean="0">
                <a:solidFill>
                  <a:srgbClr val="0070C0"/>
                </a:solidFill>
              </a:rPr>
              <a:t>appendix testis</a:t>
            </a:r>
            <a:r>
              <a:rPr lang="en-US" sz="2800" dirty="0" smtClean="0">
                <a:solidFill>
                  <a:srgbClr val="CCFF33"/>
                </a:solidFill>
              </a:rPr>
              <a:t> </a:t>
            </a:r>
            <a:r>
              <a:rPr lang="en-US" sz="2800" dirty="0" smtClean="0"/>
              <a:t>&amp; lowermost part which forms </a:t>
            </a:r>
            <a:r>
              <a:rPr lang="en-US" sz="2800" b="1" dirty="0" smtClean="0">
                <a:solidFill>
                  <a:srgbClr val="0070C0"/>
                </a:solidFill>
              </a:rPr>
              <a:t>prostatic utricle</a:t>
            </a:r>
            <a:r>
              <a:rPr lang="en-US" sz="2800" dirty="0" smtClean="0">
                <a:solidFill>
                  <a:srgbClr val="0070C0"/>
                </a:solidFill>
              </a:rPr>
              <a:t>).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613" y="381000"/>
            <a:ext cx="4243385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7924800" y="3810000"/>
            <a:ext cx="1142998" cy="4572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6450806" y="4648200"/>
            <a:ext cx="1142998" cy="685800"/>
          </a:xfrm>
          <a:prstGeom prst="roundRect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48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5943600" cy="68580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80000"/>
              </a:lnSpc>
              <a:buFontTx/>
              <a:buChar char="-"/>
              <a:defRPr/>
            </a:pPr>
            <a:endParaRPr lang="en-US" sz="3200" b="1" u="sng" dirty="0" smtClean="0">
              <a:solidFill>
                <a:schemeClr val="tx2"/>
              </a:solidFill>
            </a:endParaRPr>
          </a:p>
          <a:p>
            <a:pPr>
              <a:lnSpc>
                <a:spcPct val="120000"/>
              </a:lnSpc>
              <a:buFontTx/>
              <a:buChar char="-"/>
              <a:defRPr/>
            </a:pPr>
            <a:r>
              <a:rPr lang="en-US" sz="3600" b="1" u="sng" dirty="0" err="1" smtClean="0">
                <a:solidFill>
                  <a:schemeClr val="tx2"/>
                </a:solidFill>
              </a:rPr>
              <a:t>Wolffian</a:t>
            </a:r>
            <a:r>
              <a:rPr lang="en-US" sz="3600" b="1" u="sng" dirty="0" smtClean="0">
                <a:solidFill>
                  <a:schemeClr val="tx2"/>
                </a:solidFill>
              </a:rPr>
              <a:t> duct= </a:t>
            </a:r>
            <a:r>
              <a:rPr lang="en-US" sz="3600" b="1" u="sng" dirty="0" err="1" smtClean="0">
                <a:solidFill>
                  <a:schemeClr val="tx2"/>
                </a:solidFill>
              </a:rPr>
              <a:t>Mesonephric</a:t>
            </a:r>
            <a:r>
              <a:rPr lang="en-US" sz="3600" b="1" u="sng" dirty="0" smtClean="0">
                <a:solidFill>
                  <a:schemeClr val="tx2"/>
                </a:solidFill>
              </a:rPr>
              <a:t> duct</a:t>
            </a:r>
            <a:r>
              <a:rPr lang="en-US" sz="3600" dirty="0" smtClean="0">
                <a:solidFill>
                  <a:schemeClr val="tx2"/>
                </a:solidFill>
              </a:rPr>
              <a:t>:</a:t>
            </a:r>
          </a:p>
          <a:p>
            <a:pPr>
              <a:lnSpc>
                <a:spcPct val="80000"/>
              </a:lnSpc>
              <a:buFontTx/>
              <a:buChar char="-"/>
              <a:defRPr/>
            </a:pPr>
            <a:endParaRPr lang="en-US" sz="3200" dirty="0">
              <a:solidFill>
                <a:schemeClr val="tx2"/>
              </a:solidFill>
            </a:endParaRPr>
          </a:p>
          <a:p>
            <a:pPr>
              <a:lnSpc>
                <a:spcPct val="110000"/>
              </a:lnSpc>
              <a:buFontTx/>
              <a:buChar char="-"/>
              <a:defRPr/>
            </a:pPr>
            <a:r>
              <a:rPr lang="en-US" sz="3200" dirty="0"/>
              <a:t>Its </a:t>
            </a:r>
            <a:r>
              <a:rPr lang="en-US" sz="3200" b="1" dirty="0">
                <a:solidFill>
                  <a:srgbClr val="00B050"/>
                </a:solidFill>
              </a:rPr>
              <a:t>upper part</a:t>
            </a:r>
            <a:r>
              <a:rPr lang="en-US" sz="3200" dirty="0">
                <a:solidFill>
                  <a:srgbClr val="00B050"/>
                </a:solidFill>
              </a:rPr>
              <a:t> </a:t>
            </a:r>
            <a:r>
              <a:rPr lang="en-US" sz="3200" dirty="0"/>
              <a:t>becomes markedly convoluted forming </a:t>
            </a:r>
            <a:r>
              <a:rPr lang="en-US" sz="3200" b="1" dirty="0" smtClean="0">
                <a:solidFill>
                  <a:srgbClr val="7030A0"/>
                </a:solidFill>
              </a:rPr>
              <a:t>the epididymis</a:t>
            </a:r>
            <a:r>
              <a:rPr lang="en-US" sz="3200" dirty="0"/>
              <a:t>.</a:t>
            </a:r>
          </a:p>
          <a:p>
            <a:pPr>
              <a:lnSpc>
                <a:spcPct val="110000"/>
              </a:lnSpc>
              <a:buFontTx/>
              <a:buChar char="-"/>
              <a:defRPr/>
            </a:pPr>
            <a:r>
              <a:rPr lang="en-US" sz="3200" dirty="0"/>
              <a:t>The </a:t>
            </a:r>
            <a:r>
              <a:rPr lang="en-US" sz="3200" b="1" dirty="0">
                <a:solidFill>
                  <a:srgbClr val="00B050"/>
                </a:solidFill>
              </a:rPr>
              <a:t>middle part</a:t>
            </a:r>
            <a:r>
              <a:rPr lang="en-US" sz="3200" dirty="0">
                <a:solidFill>
                  <a:srgbClr val="00B050"/>
                </a:solidFill>
              </a:rPr>
              <a:t> </a:t>
            </a:r>
            <a:r>
              <a:rPr lang="en-US" sz="3200" dirty="0"/>
              <a:t>forms the </a:t>
            </a:r>
            <a:r>
              <a:rPr lang="en-US" sz="3200" b="1" dirty="0">
                <a:solidFill>
                  <a:srgbClr val="7030A0"/>
                </a:solidFill>
              </a:rPr>
              <a:t>vas deferens</a:t>
            </a:r>
            <a:r>
              <a:rPr lang="en-US" sz="3200" b="1" dirty="0"/>
              <a:t>.</a:t>
            </a:r>
          </a:p>
          <a:p>
            <a:pPr>
              <a:lnSpc>
                <a:spcPct val="110000"/>
              </a:lnSpc>
              <a:buFontTx/>
              <a:buChar char="-"/>
              <a:defRPr/>
            </a:pPr>
            <a:r>
              <a:rPr lang="en-US" sz="3200" dirty="0"/>
              <a:t>The </a:t>
            </a:r>
            <a:r>
              <a:rPr lang="en-US" sz="3200" b="1" dirty="0">
                <a:solidFill>
                  <a:srgbClr val="00B050"/>
                </a:solidFill>
              </a:rPr>
              <a:t>lower part</a:t>
            </a:r>
            <a:r>
              <a:rPr lang="en-US" sz="3200" dirty="0">
                <a:solidFill>
                  <a:srgbClr val="00B050"/>
                </a:solidFill>
              </a:rPr>
              <a:t> </a:t>
            </a:r>
            <a:r>
              <a:rPr lang="en-US" sz="3200" dirty="0"/>
              <a:t>forms a small pouch which forms the </a:t>
            </a:r>
            <a:r>
              <a:rPr lang="en-US" sz="3200" b="1" dirty="0">
                <a:solidFill>
                  <a:srgbClr val="7030A0"/>
                </a:solidFill>
              </a:rPr>
              <a:t>seminal vesicle</a:t>
            </a:r>
            <a:r>
              <a:rPr lang="en-US" sz="3200" dirty="0"/>
              <a:t>.</a:t>
            </a:r>
          </a:p>
          <a:p>
            <a:pPr>
              <a:lnSpc>
                <a:spcPct val="110000"/>
              </a:lnSpc>
              <a:buFontTx/>
              <a:buChar char="-"/>
              <a:defRPr/>
            </a:pPr>
            <a:r>
              <a:rPr lang="en-US" sz="3200" dirty="0"/>
              <a:t>The </a:t>
            </a:r>
            <a:r>
              <a:rPr lang="en-US" sz="3200" b="1" dirty="0">
                <a:solidFill>
                  <a:srgbClr val="00B050"/>
                </a:solidFill>
              </a:rPr>
              <a:t>terminal part</a:t>
            </a:r>
            <a:r>
              <a:rPr lang="en-US" sz="3200" dirty="0">
                <a:solidFill>
                  <a:srgbClr val="00B050"/>
                </a:solidFill>
              </a:rPr>
              <a:t> </a:t>
            </a:r>
            <a:r>
              <a:rPr lang="en-US" sz="3200" dirty="0"/>
              <a:t>forms the </a:t>
            </a:r>
            <a:r>
              <a:rPr lang="en-US" sz="3200" b="1" dirty="0">
                <a:solidFill>
                  <a:srgbClr val="7030A0"/>
                </a:solidFill>
              </a:rPr>
              <a:t>ejaculatory duct</a:t>
            </a:r>
            <a:r>
              <a:rPr lang="en-US" sz="3200" dirty="0">
                <a:solidFill>
                  <a:srgbClr val="7030A0"/>
                </a:solidFill>
              </a:rPr>
              <a:t>.</a:t>
            </a:r>
          </a:p>
          <a:p>
            <a:pPr>
              <a:lnSpc>
                <a:spcPct val="110000"/>
              </a:lnSpc>
              <a:buFontTx/>
              <a:buChar char="-"/>
              <a:defRPr/>
            </a:pPr>
            <a:r>
              <a:rPr lang="en-US" sz="3200" dirty="0"/>
              <a:t>(The </a:t>
            </a:r>
            <a:r>
              <a:rPr lang="en-US" sz="3200" dirty="0">
                <a:solidFill>
                  <a:srgbClr val="00B050"/>
                </a:solidFill>
              </a:rPr>
              <a:t>upper most part </a:t>
            </a:r>
            <a:r>
              <a:rPr lang="en-US" sz="3200" dirty="0"/>
              <a:t>of the duct forms </a:t>
            </a:r>
            <a:r>
              <a:rPr lang="en-US" sz="3200" b="1" dirty="0">
                <a:solidFill>
                  <a:srgbClr val="7030A0"/>
                </a:solidFill>
              </a:rPr>
              <a:t>appendix epididymis</a:t>
            </a:r>
            <a:r>
              <a:rPr lang="en-US" sz="3200" dirty="0" smtClean="0"/>
              <a:t>).</a:t>
            </a:r>
            <a:endParaRPr lang="en-US" sz="3200" dirty="0"/>
          </a:p>
          <a:p>
            <a:pPr>
              <a:lnSpc>
                <a:spcPct val="110000"/>
              </a:lnSpc>
              <a:buFontTx/>
              <a:buChar char="-"/>
              <a:defRPr/>
            </a:pPr>
            <a:r>
              <a:rPr lang="en-US" sz="3200" dirty="0" err="1"/>
              <a:t>Mesonephric</a:t>
            </a:r>
            <a:r>
              <a:rPr lang="en-US" sz="3200" dirty="0"/>
              <a:t> tubules opposite the developing testis forms </a:t>
            </a:r>
            <a:r>
              <a:rPr lang="en-US" sz="3200" dirty="0">
                <a:solidFill>
                  <a:srgbClr val="0070C0"/>
                </a:solidFill>
              </a:rPr>
              <a:t>efferent ducts </a:t>
            </a:r>
            <a:r>
              <a:rPr lang="en-US" sz="3200" dirty="0"/>
              <a:t>which become connected to rete testis.</a:t>
            </a:r>
          </a:p>
          <a:p>
            <a:pPr>
              <a:lnSpc>
                <a:spcPct val="110000"/>
              </a:lnSpc>
            </a:pPr>
            <a:endParaRPr lang="en-US" sz="32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04800"/>
            <a:ext cx="3616036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7239000" y="4419600"/>
            <a:ext cx="533400" cy="38100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239000" y="2438400"/>
            <a:ext cx="533400" cy="49530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8153400" y="533400"/>
            <a:ext cx="762000" cy="38100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00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448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28600"/>
            <a:ext cx="867154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DD8047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DEVELOPMENT OF MALE GENITAL DUCTS</a:t>
            </a:r>
            <a:endParaRPr lang="en-US" sz="3200" b="1" dirty="0">
              <a:solidFill>
                <a:srgbClr val="DD8047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1169" y="1066800"/>
            <a:ext cx="27222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7030A0"/>
                </a:solidFill>
              </a:rPr>
              <a:t>Leydig’s</a:t>
            </a:r>
            <a:r>
              <a:rPr lang="en-US" sz="3200" b="1" dirty="0" smtClean="0">
                <a:solidFill>
                  <a:srgbClr val="7030A0"/>
                </a:solidFill>
              </a:rPr>
              <a:t> cells</a:t>
            </a:r>
            <a:endParaRPr lang="en-US" sz="32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17904" y="1066800"/>
            <a:ext cx="2433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7030A0"/>
                </a:solidFill>
              </a:rPr>
              <a:t>Sertoli</a:t>
            </a:r>
            <a:r>
              <a:rPr lang="en-US" sz="3200" b="1" dirty="0" smtClean="0">
                <a:solidFill>
                  <a:srgbClr val="7030A0"/>
                </a:solidFill>
              </a:rPr>
              <a:t> cells</a:t>
            </a:r>
            <a:endParaRPr lang="en-US" sz="32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250" y="2133600"/>
            <a:ext cx="3598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Testosterone </a:t>
            </a:r>
            <a:r>
              <a:rPr lang="en-US" sz="2400" b="1" dirty="0" smtClean="0">
                <a:solidFill>
                  <a:srgbClr val="DD8047">
                    <a:lumMod val="75000"/>
                  </a:srgbClr>
                </a:solidFill>
              </a:rPr>
              <a:t>(8</a:t>
            </a:r>
            <a:r>
              <a:rPr lang="en-US" sz="2400" b="1" baseline="30000" dirty="0" smtClean="0">
                <a:solidFill>
                  <a:srgbClr val="DD8047">
                    <a:lumMod val="75000"/>
                  </a:srgbClr>
                </a:solidFill>
              </a:rPr>
              <a:t>th</a:t>
            </a:r>
            <a:r>
              <a:rPr lang="en-US" sz="2400" b="1" dirty="0" smtClean="0">
                <a:solidFill>
                  <a:srgbClr val="DD8047">
                    <a:lumMod val="75000"/>
                  </a:srgbClr>
                </a:solidFill>
              </a:rPr>
              <a:t> week)</a:t>
            </a:r>
            <a:endParaRPr lang="en-US" sz="2400" b="1" dirty="0">
              <a:solidFill>
                <a:srgbClr val="DD8047">
                  <a:lumMod val="75000"/>
                </a:srgb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0" y="2209800"/>
            <a:ext cx="5334000" cy="800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300" b="1" dirty="0" err="1" smtClean="0">
                <a:solidFill>
                  <a:srgbClr val="0070C0"/>
                </a:solidFill>
              </a:rPr>
              <a:t>Müllerian</a:t>
            </a:r>
            <a:r>
              <a:rPr lang="en-US" sz="2300" b="1" dirty="0" smtClean="0">
                <a:solidFill>
                  <a:srgbClr val="0070C0"/>
                </a:solidFill>
              </a:rPr>
              <a:t> inhibiting substance</a:t>
            </a:r>
          </a:p>
          <a:p>
            <a:pPr algn="ctr"/>
            <a:r>
              <a:rPr lang="en-US" sz="2300" b="1" dirty="0" smtClean="0">
                <a:solidFill>
                  <a:srgbClr val="0070C0"/>
                </a:solidFill>
              </a:rPr>
              <a:t>(Anti- </a:t>
            </a:r>
            <a:r>
              <a:rPr lang="en-US" sz="2300" b="1" dirty="0" err="1" smtClean="0">
                <a:solidFill>
                  <a:srgbClr val="0070C0"/>
                </a:solidFill>
              </a:rPr>
              <a:t>Müllerian</a:t>
            </a:r>
            <a:r>
              <a:rPr lang="en-US" sz="2300" b="1" dirty="0" smtClean="0">
                <a:solidFill>
                  <a:srgbClr val="0070C0"/>
                </a:solidFill>
              </a:rPr>
              <a:t> hormone) </a:t>
            </a:r>
            <a:r>
              <a:rPr lang="en-US" sz="2300" b="1" dirty="0" smtClean="0">
                <a:solidFill>
                  <a:srgbClr val="DD8047">
                    <a:lumMod val="75000"/>
                  </a:srgbClr>
                </a:solidFill>
              </a:rPr>
              <a:t>(7</a:t>
            </a:r>
            <a:r>
              <a:rPr lang="en-US" sz="2300" b="1" baseline="30000" dirty="0" smtClean="0">
                <a:solidFill>
                  <a:srgbClr val="DD8047">
                    <a:lumMod val="75000"/>
                  </a:srgbClr>
                </a:solidFill>
              </a:rPr>
              <a:t>th</a:t>
            </a:r>
            <a:r>
              <a:rPr lang="en-US" sz="2300" b="1" dirty="0" smtClean="0">
                <a:solidFill>
                  <a:srgbClr val="DD8047">
                    <a:lumMod val="75000"/>
                  </a:srgbClr>
                </a:solidFill>
              </a:rPr>
              <a:t> week)</a:t>
            </a:r>
            <a:endParaRPr lang="en-US" sz="2300" b="1" dirty="0">
              <a:solidFill>
                <a:srgbClr val="DD8047">
                  <a:lumMod val="75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276600"/>
            <a:ext cx="478984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AutoNum type="arabicParenR"/>
            </a:pPr>
            <a:r>
              <a:rPr lang="en-US" sz="2400" b="1" dirty="0" smtClean="0">
                <a:solidFill>
                  <a:srgbClr val="0070C0"/>
                </a:solidFill>
              </a:rPr>
              <a:t>Masculine differentiation of</a:t>
            </a:r>
          </a:p>
          <a:p>
            <a:pPr marL="457200" indent="-457200"/>
            <a:r>
              <a:rPr lang="en-US" sz="2400" b="1" dirty="0">
                <a:solidFill>
                  <a:srgbClr val="0070C0"/>
                </a:solidFill>
              </a:rPr>
              <a:t>	</a:t>
            </a:r>
            <a:r>
              <a:rPr lang="en-US" sz="2400" b="1" dirty="0" err="1" smtClean="0">
                <a:solidFill>
                  <a:srgbClr val="FF0000"/>
                </a:solidFill>
              </a:rPr>
              <a:t>mesonephric</a:t>
            </a:r>
            <a:r>
              <a:rPr lang="en-US" sz="2400" b="1" dirty="0" smtClean="0">
                <a:solidFill>
                  <a:srgbClr val="FF0000"/>
                </a:solidFill>
              </a:rPr>
              <a:t> duct</a:t>
            </a:r>
            <a:r>
              <a:rPr lang="en-US" sz="2400" b="1" dirty="0" smtClean="0">
                <a:solidFill>
                  <a:srgbClr val="0070C0"/>
                </a:solidFill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</a:rPr>
              <a:t>epididymis</a:t>
            </a:r>
            <a:r>
              <a:rPr lang="en-US" sz="2400" b="1" dirty="0" smtClean="0">
                <a:solidFill>
                  <a:srgbClr val="0070C0"/>
                </a:solidFill>
              </a:rPr>
              <a:t>,</a:t>
            </a:r>
          </a:p>
          <a:p>
            <a:pPr marL="457200" indent="-457200"/>
            <a:r>
              <a:rPr lang="en-US" sz="2400" b="1" dirty="0">
                <a:solidFill>
                  <a:srgbClr val="0070C0"/>
                </a:solidFill>
              </a:rPr>
              <a:t>	</a:t>
            </a:r>
            <a:r>
              <a:rPr lang="en-US" sz="2400" b="1" dirty="0" smtClean="0">
                <a:solidFill>
                  <a:srgbClr val="0070C0"/>
                </a:solidFill>
              </a:rPr>
              <a:t>vas deferens, seminal glands, </a:t>
            </a:r>
          </a:p>
          <a:p>
            <a:pPr marL="457200" indent="-457200"/>
            <a:r>
              <a:rPr lang="en-US" sz="2400" b="1" dirty="0">
                <a:solidFill>
                  <a:srgbClr val="0070C0"/>
                </a:solidFill>
              </a:rPr>
              <a:t>	</a:t>
            </a:r>
            <a:r>
              <a:rPr lang="en-US" sz="2400" b="1" dirty="0" smtClean="0">
                <a:solidFill>
                  <a:srgbClr val="0070C0"/>
                </a:solidFill>
              </a:rPr>
              <a:t>ejaculatory duct.</a:t>
            </a:r>
          </a:p>
          <a:p>
            <a:pPr marL="457200" indent="-457200"/>
            <a:r>
              <a:rPr lang="en-US" sz="2400" b="1" dirty="0" smtClean="0">
                <a:solidFill>
                  <a:srgbClr val="0070C0"/>
                </a:solidFill>
              </a:rPr>
              <a:t>2) 	Masculine differentiation of</a:t>
            </a:r>
          </a:p>
          <a:p>
            <a:pPr marL="457200" indent="-457200"/>
            <a:r>
              <a:rPr lang="en-US" sz="2400" b="1" dirty="0" smtClean="0">
                <a:solidFill>
                  <a:srgbClr val="0070C0"/>
                </a:solidFill>
              </a:rPr>
              <a:t>	external genitalia</a:t>
            </a:r>
          </a:p>
          <a:p>
            <a:pPr marL="457200" indent="-457200" algn="ctr"/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19624" y="3429000"/>
            <a:ext cx="4259500" cy="120032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Suppression of development</a:t>
            </a:r>
          </a:p>
          <a:p>
            <a:pPr algn="ctr"/>
            <a:r>
              <a:rPr lang="en-US" sz="2400" b="1" dirty="0">
                <a:solidFill>
                  <a:srgbClr val="0070C0"/>
                </a:solidFill>
              </a:rPr>
              <a:t>o</a:t>
            </a:r>
            <a:r>
              <a:rPr lang="en-US" sz="2400" b="1" dirty="0" smtClean="0">
                <a:solidFill>
                  <a:srgbClr val="0070C0"/>
                </a:solidFill>
              </a:rPr>
              <a:t>f </a:t>
            </a:r>
            <a:r>
              <a:rPr lang="en-US" sz="2400" b="1" dirty="0" err="1" smtClean="0">
                <a:solidFill>
                  <a:srgbClr val="0070C0"/>
                </a:solidFill>
              </a:rPr>
              <a:t>paramesonephric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(</a:t>
            </a:r>
            <a:r>
              <a:rPr lang="en-US" sz="2400" b="1" dirty="0" err="1" smtClean="0">
                <a:solidFill>
                  <a:srgbClr val="0070C0"/>
                </a:solidFill>
              </a:rPr>
              <a:t>Müllerian</a:t>
            </a:r>
            <a:r>
              <a:rPr lang="en-US" sz="2400" b="1" dirty="0" smtClean="0">
                <a:solidFill>
                  <a:srgbClr val="0070C0"/>
                </a:solidFill>
              </a:rPr>
              <a:t>) duct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1524000" y="1676400"/>
            <a:ext cx="304800" cy="38100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1447800" y="2743200"/>
            <a:ext cx="381000" cy="45720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6400800" y="1752600"/>
            <a:ext cx="304800" cy="45720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6477000" y="3124200"/>
            <a:ext cx="304800" cy="38100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27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-152400"/>
            <a:ext cx="4648200" cy="7162800"/>
          </a:xfrm>
        </p:spPr>
        <p:txBody>
          <a:bodyPr>
            <a:normAutofit fontScale="77500" lnSpcReduction="20000"/>
          </a:bodyPr>
          <a:lstStyle/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3200" b="1" u="sng" dirty="0" smtClean="0">
              <a:solidFill>
                <a:srgbClr val="00B050"/>
              </a:solidFill>
            </a:endParaRP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3500" b="1" u="sng" dirty="0" smtClean="0">
                <a:solidFill>
                  <a:srgbClr val="00B050"/>
                </a:solidFill>
              </a:rPr>
              <a:t>In female embryo</a:t>
            </a:r>
            <a:r>
              <a:rPr lang="en-US" sz="3500" dirty="0" smtClean="0">
                <a:solidFill>
                  <a:srgbClr val="00B050"/>
                </a:solidFill>
              </a:rPr>
              <a:t>:</a:t>
            </a:r>
          </a:p>
          <a:p>
            <a:pPr algn="l" rtl="0"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endParaRPr lang="en-US" sz="3500" dirty="0" smtClean="0">
              <a:solidFill>
                <a:srgbClr val="00B050"/>
              </a:solidFill>
            </a:endParaRPr>
          </a:p>
          <a:p>
            <a:pPr>
              <a:lnSpc>
                <a:spcPct val="110000"/>
              </a:lnSpc>
              <a:buFontTx/>
              <a:buChar char="-"/>
              <a:defRPr/>
            </a:pPr>
            <a:r>
              <a:rPr lang="en-US" sz="3500" u="sng" dirty="0" err="1" smtClean="0">
                <a:solidFill>
                  <a:srgbClr val="0070C0"/>
                </a:solidFill>
              </a:rPr>
              <a:t>Wolffian</a:t>
            </a:r>
            <a:r>
              <a:rPr lang="en-US" sz="3500" u="sng" dirty="0" smtClean="0">
                <a:solidFill>
                  <a:srgbClr val="0070C0"/>
                </a:solidFill>
              </a:rPr>
              <a:t> duct </a:t>
            </a:r>
            <a:r>
              <a:rPr lang="en-US" sz="3500" dirty="0" smtClean="0"/>
              <a:t>(</a:t>
            </a:r>
            <a:r>
              <a:rPr lang="en-US" sz="3500" dirty="0" err="1" smtClean="0"/>
              <a:t>mesonephric</a:t>
            </a:r>
            <a:r>
              <a:rPr lang="en-US" sz="3500" dirty="0" smtClean="0"/>
              <a:t> duct) degenerates (except the most caudal part which remains connected to the uterus or vagina: </a:t>
            </a:r>
            <a:r>
              <a:rPr lang="en-US" sz="35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epoophoron</a:t>
            </a:r>
            <a:r>
              <a:rPr lang="en-US" sz="3500" dirty="0" smtClean="0"/>
              <a:t>, </a:t>
            </a:r>
            <a:r>
              <a:rPr lang="en-US" sz="35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paroophoron</a:t>
            </a:r>
            <a:r>
              <a:rPr lang="en-US" sz="3500" dirty="0" smtClean="0"/>
              <a:t> which are remnants </a:t>
            </a:r>
            <a:r>
              <a:rPr lang="en-US" sz="3500" dirty="0"/>
              <a:t>of the cranial and caudal excretory </a:t>
            </a:r>
            <a:r>
              <a:rPr lang="en-US" sz="3500" u="sng" dirty="0"/>
              <a:t>tubules</a:t>
            </a:r>
            <a:r>
              <a:rPr lang="en-US" sz="3500" dirty="0"/>
              <a:t> in the  </a:t>
            </a:r>
            <a:r>
              <a:rPr lang="en-US" sz="3500" dirty="0" err="1"/>
              <a:t>mesovarium</a:t>
            </a:r>
            <a:r>
              <a:rPr lang="en-US" sz="3500" dirty="0" smtClean="0"/>
              <a:t> respectively &amp; if enlarged it forms (</a:t>
            </a:r>
            <a:r>
              <a:rPr lang="en-US" sz="3500" dirty="0" smtClean="0">
                <a:solidFill>
                  <a:srgbClr val="FF0000"/>
                </a:solidFill>
              </a:rPr>
              <a:t>Gartner</a:t>
            </a:r>
            <a:r>
              <a:rPr lang="en-US" sz="3500" dirty="0" smtClean="0">
                <a:solidFill>
                  <a:srgbClr val="FF0000"/>
                </a:solidFill>
                <a:latin typeface="Arial"/>
              </a:rPr>
              <a:t>’</a:t>
            </a:r>
            <a:r>
              <a:rPr lang="en-US" sz="3500" dirty="0" smtClean="0">
                <a:solidFill>
                  <a:srgbClr val="FF0000"/>
                </a:solidFill>
              </a:rPr>
              <a:t>s cyst</a:t>
            </a:r>
            <a:r>
              <a:rPr lang="en-US" sz="3500" dirty="0" smtClean="0"/>
              <a:t>).</a:t>
            </a:r>
          </a:p>
          <a:p>
            <a:pPr algn="l" rtl="0" eaLnBrk="1" hangingPunct="1">
              <a:lnSpc>
                <a:spcPct val="110000"/>
              </a:lnSpc>
              <a:buFontTx/>
              <a:buChar char="-"/>
              <a:defRPr/>
            </a:pPr>
            <a:endParaRPr lang="en-US" sz="3500" dirty="0" smtClean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6" t="1818" r="1667"/>
          <a:stretch/>
        </p:blipFill>
        <p:spPr bwMode="auto">
          <a:xfrm>
            <a:off x="4876800" y="-34636"/>
            <a:ext cx="4267200" cy="6892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612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990600"/>
            <a:ext cx="3886200" cy="578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Tx/>
              <a:buChar char="-"/>
              <a:defRPr/>
            </a:pPr>
            <a:r>
              <a:rPr lang="en-US" sz="2400" u="sng" dirty="0" err="1">
                <a:solidFill>
                  <a:srgbClr val="0070C0"/>
                </a:solidFill>
              </a:rPr>
              <a:t>Mullerian</a:t>
            </a:r>
            <a:r>
              <a:rPr lang="en-US" sz="2400" u="sng" dirty="0">
                <a:solidFill>
                  <a:srgbClr val="0070C0"/>
                </a:solidFill>
              </a:rPr>
              <a:t> duct</a:t>
            </a:r>
            <a:r>
              <a:rPr lang="en-US" sz="2400" dirty="0">
                <a:solidFill>
                  <a:srgbClr val="0070C0"/>
                </a:solidFill>
              </a:rPr>
              <a:t>: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/>
              <a:t>-   Its </a:t>
            </a:r>
            <a:r>
              <a:rPr lang="en-US" sz="2400" u="sng" dirty="0">
                <a:solidFill>
                  <a:srgbClr val="00B050"/>
                </a:solidFill>
              </a:rPr>
              <a:t>upper vertical1/3 </a:t>
            </a:r>
            <a:r>
              <a:rPr lang="en-US" sz="2400" dirty="0"/>
              <a:t>(lateral to </a:t>
            </a:r>
            <a:r>
              <a:rPr lang="en-US" sz="2400" dirty="0" err="1"/>
              <a:t>wolffian</a:t>
            </a:r>
            <a:r>
              <a:rPr lang="en-US" sz="2400" dirty="0"/>
              <a:t> duct) &amp; </a:t>
            </a:r>
            <a:r>
              <a:rPr lang="en-US" sz="2400" u="sng" dirty="0">
                <a:solidFill>
                  <a:srgbClr val="00B050"/>
                </a:solidFill>
              </a:rPr>
              <a:t>middle 1/3 </a:t>
            </a:r>
            <a:r>
              <a:rPr lang="en-US" sz="2400" dirty="0"/>
              <a:t>(horizontal &amp; in front of </a:t>
            </a:r>
            <a:r>
              <a:rPr lang="en-US" sz="2400" dirty="0" err="1"/>
              <a:t>Wolffian</a:t>
            </a:r>
            <a:r>
              <a:rPr lang="en-US" sz="2400" dirty="0"/>
              <a:t> duct) form the </a:t>
            </a:r>
            <a:r>
              <a:rPr lang="en-US" sz="2400" dirty="0">
                <a:solidFill>
                  <a:srgbClr val="FF0000"/>
                </a:solidFill>
              </a:rPr>
              <a:t>uterine tube</a:t>
            </a:r>
            <a:r>
              <a:rPr lang="en-US" sz="2400" dirty="0"/>
              <a:t>.</a:t>
            </a:r>
          </a:p>
          <a:p>
            <a:pPr>
              <a:lnSpc>
                <a:spcPct val="110000"/>
              </a:lnSpc>
              <a:buFontTx/>
              <a:buChar char="-"/>
              <a:defRPr/>
            </a:pPr>
            <a:r>
              <a:rPr lang="en-US" sz="2400" dirty="0"/>
              <a:t>The </a:t>
            </a:r>
            <a:r>
              <a:rPr lang="en-US" sz="2400" u="sng" dirty="0">
                <a:solidFill>
                  <a:srgbClr val="00B050"/>
                </a:solidFill>
              </a:rPr>
              <a:t>lower 1/3 </a:t>
            </a:r>
            <a:r>
              <a:rPr lang="en-US" sz="2400" dirty="0"/>
              <a:t>of both ducts fuse together &amp; forms a single tube (</a:t>
            </a:r>
            <a:r>
              <a:rPr lang="en-US" sz="2400" dirty="0" err="1">
                <a:solidFill>
                  <a:srgbClr val="FF0000"/>
                </a:solidFill>
              </a:rPr>
              <a:t>uterovaginal</a:t>
            </a:r>
            <a:r>
              <a:rPr lang="en-US" sz="2400" dirty="0">
                <a:solidFill>
                  <a:srgbClr val="FF0000"/>
                </a:solidFill>
              </a:rPr>
              <a:t> canal</a:t>
            </a:r>
            <a:r>
              <a:rPr lang="en-US" sz="2400" dirty="0"/>
              <a:t>) which  forms the uterus &amp; the cervix and upper 3/5 of the vagina.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0"/>
            <a:ext cx="5181600" cy="68580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87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38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52400" y="152400"/>
            <a:ext cx="4800600" cy="6705600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Tx/>
              <a:buChar char="-"/>
            </a:pPr>
            <a:r>
              <a:rPr lang="en-US" sz="2800" dirty="0"/>
              <a:t>Germ cells migrate from the yolk sac to the intermediate mesoderm medial to the developing </a:t>
            </a:r>
            <a:r>
              <a:rPr lang="en-US" sz="2800" dirty="0" err="1">
                <a:solidFill>
                  <a:srgbClr val="00B050"/>
                </a:solidFill>
              </a:rPr>
              <a:t>mesonephros</a:t>
            </a:r>
            <a:r>
              <a:rPr lang="en-US" sz="2800" dirty="0"/>
              <a:t>.</a:t>
            </a:r>
          </a:p>
          <a:p>
            <a:pPr marL="342900" indent="-342900">
              <a:buFontTx/>
              <a:buChar char="-"/>
            </a:pPr>
            <a:endParaRPr lang="en-US" sz="2800" dirty="0"/>
          </a:p>
          <a:p>
            <a:pPr marL="342900" indent="-342900">
              <a:buFontTx/>
              <a:buChar char="-"/>
            </a:pPr>
            <a:r>
              <a:rPr lang="en-US" sz="2800" dirty="0"/>
              <a:t>The </a:t>
            </a:r>
            <a:r>
              <a:rPr lang="en-US" sz="2800" b="1" dirty="0">
                <a:solidFill>
                  <a:srgbClr val="00B0F0"/>
                </a:solidFill>
              </a:rPr>
              <a:t>Genital ridge </a:t>
            </a:r>
            <a:r>
              <a:rPr lang="en-US" sz="2800" dirty="0"/>
              <a:t>forms at the </a:t>
            </a:r>
            <a:r>
              <a:rPr lang="en-US" sz="2800" u="sng" dirty="0"/>
              <a:t>10th thoracic level </a:t>
            </a:r>
            <a:r>
              <a:rPr lang="en-US" sz="2800" dirty="0"/>
              <a:t>medial and ventral to the </a:t>
            </a:r>
            <a:r>
              <a:rPr lang="en-US" sz="2800" dirty="0" err="1"/>
              <a:t>mesonephros</a:t>
            </a:r>
            <a:r>
              <a:rPr lang="en-US" sz="2800" dirty="0"/>
              <a:t>.</a:t>
            </a:r>
          </a:p>
          <a:p>
            <a:pPr marL="342900" indent="-342900">
              <a:buFontTx/>
              <a:buChar char="-"/>
            </a:pPr>
            <a:endParaRPr lang="en-US" sz="2800" dirty="0" smtClean="0"/>
          </a:p>
          <a:p>
            <a:pPr marL="342900" indent="-342900">
              <a:buFontTx/>
              <a:buChar char="-"/>
            </a:pPr>
            <a:r>
              <a:rPr lang="en-US" sz="2800" dirty="0" smtClean="0"/>
              <a:t>Fingerlike </a:t>
            </a:r>
            <a:r>
              <a:rPr lang="en-US" sz="2800" dirty="0"/>
              <a:t>epithelial cords-the </a:t>
            </a:r>
            <a:r>
              <a:rPr lang="en-US" sz="2800" b="1" dirty="0">
                <a:solidFill>
                  <a:srgbClr val="00B0F0"/>
                </a:solidFill>
              </a:rPr>
              <a:t>gonadal cords</a:t>
            </a:r>
            <a:r>
              <a:rPr lang="en-US" sz="2800" dirty="0"/>
              <a:t>-soon grow into the underlying mesenchyme</a:t>
            </a:r>
          </a:p>
          <a:p>
            <a:r>
              <a:rPr lang="en-US" sz="2800" dirty="0"/>
              <a:t>- Early development of males and  females are similar (</a:t>
            </a:r>
            <a:r>
              <a:rPr lang="en-US" sz="2800" dirty="0">
                <a:solidFill>
                  <a:srgbClr val="FF0000"/>
                </a:solidFill>
              </a:rPr>
              <a:t>Indifferent  phase</a:t>
            </a:r>
            <a:r>
              <a:rPr lang="en-US" sz="2800" dirty="0"/>
              <a:t>).</a:t>
            </a:r>
          </a:p>
          <a:p>
            <a:endParaRPr lang="en-US" dirty="0"/>
          </a:p>
        </p:txBody>
      </p:sp>
      <p:pic>
        <p:nvPicPr>
          <p:cNvPr id="1026" name="Picture 2" descr="http://d6igaq6njxgjh.cloudfront.net/content/physrev/87/1/1/F5.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665537"/>
            <a:ext cx="4495800" cy="3192463"/>
          </a:xfrm>
          <a:prstGeom prst="rect">
            <a:avLst/>
          </a:prstGeom>
          <a:noFill/>
          <a:ln>
            <a:solidFill>
              <a:srgbClr val="FF3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hormones.gr/images/dyn/2010-218-231Image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-1"/>
            <a:ext cx="4495800" cy="3665537"/>
          </a:xfrm>
          <a:prstGeom prst="rect">
            <a:avLst/>
          </a:prstGeom>
          <a:noFill/>
          <a:ln>
            <a:solidFill>
              <a:srgbClr val="FF3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8077200" y="1066800"/>
            <a:ext cx="1066800" cy="3048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5829300" y="4956968"/>
            <a:ext cx="1066800" cy="3048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8049491" y="1905000"/>
            <a:ext cx="1066800" cy="4572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4648200" y="2743200"/>
            <a:ext cx="1066800" cy="4572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88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8153400" cy="68580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Char char="-"/>
              <a:defRPr/>
            </a:pPr>
            <a:endParaRPr lang="en-US" sz="3200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FontTx/>
              <a:buChar char="-"/>
              <a:defRPr/>
            </a:pPr>
            <a:r>
              <a:rPr lang="en-US" sz="3200" dirty="0"/>
              <a:t>As the </a:t>
            </a:r>
            <a:r>
              <a:rPr lang="en-US" sz="3200" dirty="0" err="1"/>
              <a:t>paramesonephric</a:t>
            </a:r>
            <a:r>
              <a:rPr lang="en-US" sz="3200" dirty="0"/>
              <a:t> ducts descend through the pelvis, they pull toward the midline a transverse </a:t>
            </a:r>
            <a:r>
              <a:rPr lang="en-US" sz="3200" dirty="0" smtClean="0"/>
              <a:t>fold </a:t>
            </a:r>
            <a:r>
              <a:rPr lang="en-US" sz="3200" dirty="0"/>
              <a:t>of </a:t>
            </a:r>
            <a:r>
              <a:rPr lang="en-US" sz="3200" dirty="0" err="1"/>
              <a:t>coelomic</a:t>
            </a:r>
            <a:r>
              <a:rPr lang="en-US" sz="3200" dirty="0"/>
              <a:t> epithelium on each side which form the </a:t>
            </a:r>
            <a:r>
              <a:rPr lang="en-US" sz="3200" dirty="0">
                <a:solidFill>
                  <a:srgbClr val="00B050"/>
                </a:solidFill>
              </a:rPr>
              <a:t>broad ligament.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6425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042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9144000" cy="6858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3200" b="1" dirty="0" smtClean="0">
                <a:solidFill>
                  <a:srgbClr val="FF0000"/>
                </a:solidFill>
                <a:latin typeface="+mn-lt"/>
              </a:rPr>
              <a:t>Development of Lower  Portion of Vagina</a:t>
            </a:r>
          </a:p>
        </p:txBody>
      </p:sp>
      <p:pic>
        <p:nvPicPr>
          <p:cNvPr id="21507" name="Picture 5" descr="8FDEDA8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8" r="59271" b="73616"/>
          <a:stretch>
            <a:fillRect/>
          </a:stretch>
        </p:blipFill>
        <p:spPr>
          <a:xfrm>
            <a:off x="1214438" y="1500188"/>
            <a:ext cx="2443162" cy="3117850"/>
          </a:xfrm>
          <a:noFill/>
        </p:spPr>
      </p:pic>
      <p:sp>
        <p:nvSpPr>
          <p:cNvPr id="21508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343400" y="762000"/>
            <a:ext cx="4800600" cy="6096000"/>
          </a:xfrm>
          <a:solidFill>
            <a:schemeClr val="bg1"/>
          </a:solidFill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en-US" dirty="0" smtClean="0">
                <a:cs typeface="Times New Roman" pitchFamily="18" charset="0"/>
              </a:rPr>
              <a:t>The contact of the </a:t>
            </a:r>
            <a:r>
              <a:rPr lang="en-US" dirty="0" err="1" smtClean="0">
                <a:solidFill>
                  <a:srgbClr val="00B050"/>
                </a:solidFill>
                <a:cs typeface="Times New Roman" pitchFamily="18" charset="0"/>
              </a:rPr>
              <a:t>uterovaginal</a:t>
            </a:r>
            <a:r>
              <a:rPr lang="en-US" dirty="0" smtClean="0">
                <a:solidFill>
                  <a:srgbClr val="00B050"/>
                </a:solidFill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cs typeface="Times New Roman" pitchFamily="18" charset="0"/>
              </a:rPr>
              <a:t>primordium</a:t>
            </a:r>
            <a:r>
              <a:rPr lang="en-US" dirty="0" smtClean="0">
                <a:solidFill>
                  <a:srgbClr val="00B050"/>
                </a:solidFill>
                <a:cs typeface="Times New Roman" pitchFamily="18" charset="0"/>
              </a:rPr>
              <a:t>  </a:t>
            </a:r>
            <a:r>
              <a:rPr lang="en-US" dirty="0" smtClean="0">
                <a:cs typeface="Times New Roman" pitchFamily="18" charset="0"/>
              </a:rPr>
              <a:t>with</a:t>
            </a:r>
            <a:r>
              <a:rPr lang="en-US" dirty="0" smtClean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en-US" dirty="0" smtClean="0">
                <a:cs typeface="Times New Roman" pitchFamily="18" charset="0"/>
              </a:rPr>
              <a:t>the </a:t>
            </a:r>
            <a:r>
              <a:rPr lang="en-US" dirty="0" smtClean="0">
                <a:solidFill>
                  <a:srgbClr val="00B050"/>
                </a:solidFill>
                <a:cs typeface="Times New Roman" pitchFamily="18" charset="0"/>
              </a:rPr>
              <a:t>urogenital sinus </a:t>
            </a:r>
            <a:r>
              <a:rPr lang="en-US" dirty="0" smtClean="0">
                <a:cs typeface="Times New Roman" pitchFamily="18" charset="0"/>
              </a:rPr>
              <a:t>induces formation of </a:t>
            </a:r>
            <a:r>
              <a:rPr lang="en-US" b="1" dirty="0" err="1" smtClean="0">
                <a:solidFill>
                  <a:srgbClr val="FFC000"/>
                </a:solidFill>
                <a:cs typeface="Times New Roman" pitchFamily="18" charset="0"/>
              </a:rPr>
              <a:t>SinoVaginal</a:t>
            </a:r>
            <a:r>
              <a:rPr lang="en-US" b="1" dirty="0" smtClean="0">
                <a:solidFill>
                  <a:srgbClr val="FFC000"/>
                </a:solidFill>
                <a:cs typeface="Times New Roman" pitchFamily="18" charset="0"/>
              </a:rPr>
              <a:t> Bulbs.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en-US" dirty="0" smtClean="0">
                <a:cs typeface="Times New Roman" pitchFamily="18" charset="0"/>
              </a:rPr>
              <a:t>The bulbs proliferate and fuse to form a solid </a:t>
            </a:r>
            <a:r>
              <a:rPr lang="en-US" b="1" dirty="0" smtClean="0">
                <a:solidFill>
                  <a:srgbClr val="00B050"/>
                </a:solidFill>
                <a:cs typeface="Times New Roman" pitchFamily="18" charset="0"/>
              </a:rPr>
              <a:t>Vaginal Plate.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en-US" dirty="0" smtClean="0">
                <a:cs typeface="Times New Roman" pitchFamily="18" charset="0"/>
              </a:rPr>
              <a:t>The central cells of the vaginal plate break down to form the </a:t>
            </a:r>
            <a:r>
              <a:rPr lang="en-US" dirty="0" smtClean="0">
                <a:solidFill>
                  <a:srgbClr val="00B050"/>
                </a:solidFill>
                <a:cs typeface="Times New Roman" pitchFamily="18" charset="0"/>
              </a:rPr>
              <a:t>lumen</a:t>
            </a:r>
            <a:r>
              <a:rPr lang="en-US" dirty="0" smtClean="0">
                <a:cs typeface="Times New Roman" pitchFamily="18" charset="0"/>
              </a:rPr>
              <a:t> of the vagina.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dirty="0"/>
              <a:t>The lumen of the vagina remains separated from that of the urogenital sinus by a thin tissue plate, </a:t>
            </a:r>
            <a:r>
              <a:rPr lang="en-US" dirty="0">
                <a:solidFill>
                  <a:srgbClr val="FF0000"/>
                </a:solidFill>
              </a:rPr>
              <a:t>the hymen 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endParaRPr lang="en-US" dirty="0" smtClean="0"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endParaRPr lang="en-US" b="1" dirty="0" smtClean="0">
              <a:solidFill>
                <a:srgbClr val="FFFF00"/>
              </a:solidFill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endParaRPr lang="en-US" b="1" dirty="0" smtClean="0"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en-US" b="1" dirty="0" smtClean="0">
              <a:cs typeface="Times New Roman" pitchFamily="18" charset="0"/>
            </a:endParaRPr>
          </a:p>
        </p:txBody>
      </p:sp>
      <p:pic>
        <p:nvPicPr>
          <p:cNvPr id="21509" name="Picture 7" descr="28EFBE6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99" t="45851" r="25494" b="33897"/>
          <a:stretch>
            <a:fillRect/>
          </a:stretch>
        </p:blipFill>
        <p:spPr bwMode="auto">
          <a:xfrm>
            <a:off x="1101725" y="4357688"/>
            <a:ext cx="3487738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Oval 5"/>
          <p:cNvSpPr>
            <a:spLocks noChangeArrowheads="1"/>
          </p:cNvSpPr>
          <p:nvPr/>
        </p:nvSpPr>
        <p:spPr bwMode="auto">
          <a:xfrm>
            <a:off x="2714625" y="3929063"/>
            <a:ext cx="785813" cy="285750"/>
          </a:xfrm>
          <a:prstGeom prst="ellipse">
            <a:avLst/>
          </a:prstGeom>
          <a:noFill/>
          <a:ln w="3810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cxnSp>
        <p:nvCxnSpPr>
          <p:cNvPr id="21511" name="Straight Arrow Connector 7"/>
          <p:cNvCxnSpPr>
            <a:cxnSpLocks noChangeShapeType="1"/>
          </p:cNvCxnSpPr>
          <p:nvPr/>
        </p:nvCxnSpPr>
        <p:spPr bwMode="auto">
          <a:xfrm rot="10800000">
            <a:off x="1785938" y="3357563"/>
            <a:ext cx="928687" cy="714375"/>
          </a:xfrm>
          <a:prstGeom prst="straightConnector1">
            <a:avLst/>
          </a:prstGeom>
          <a:noFill/>
          <a:ln w="28575" algn="ctr">
            <a:solidFill>
              <a:schemeClr val="bg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1714500" y="1643063"/>
            <a:ext cx="1214438" cy="214312"/>
          </a:xfrm>
          <a:prstGeom prst="rect">
            <a:avLst/>
          </a:prstGeom>
          <a:noFill/>
          <a:ln w="28575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cxnSp>
        <p:nvCxnSpPr>
          <p:cNvPr id="21513" name="Straight Arrow Connector 10"/>
          <p:cNvCxnSpPr>
            <a:cxnSpLocks noChangeShapeType="1"/>
          </p:cNvCxnSpPr>
          <p:nvPr/>
        </p:nvCxnSpPr>
        <p:spPr bwMode="auto">
          <a:xfrm rot="16200000" flipV="1">
            <a:off x="1964531" y="2035969"/>
            <a:ext cx="428625" cy="71438"/>
          </a:xfrm>
          <a:prstGeom prst="straightConnector1">
            <a:avLst/>
          </a:prstGeom>
          <a:noFill/>
          <a:ln w="9525" algn="ctr">
            <a:solidFill>
              <a:schemeClr val="bg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14" name="Rectangle 11"/>
          <p:cNvSpPr>
            <a:spLocks noChangeArrowheads="1"/>
          </p:cNvSpPr>
          <p:nvPr/>
        </p:nvSpPr>
        <p:spPr bwMode="auto">
          <a:xfrm>
            <a:off x="2357438" y="6237288"/>
            <a:ext cx="1277937" cy="620712"/>
          </a:xfrm>
          <a:prstGeom prst="rect">
            <a:avLst/>
          </a:prstGeom>
          <a:noFill/>
          <a:ln w="38100" algn="ctr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1515" name="Down Arrow 12"/>
          <p:cNvSpPr>
            <a:spLocks noChangeArrowheads="1"/>
          </p:cNvSpPr>
          <p:nvPr/>
        </p:nvSpPr>
        <p:spPr bwMode="auto">
          <a:xfrm>
            <a:off x="1785938" y="6500813"/>
            <a:ext cx="214312" cy="142875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44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3429000"/>
          </a:xfrm>
        </p:spPr>
        <p:txBody>
          <a:bodyPr>
            <a:noAutofit/>
          </a:bodyPr>
          <a:lstStyle/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u="sng" dirty="0" smtClean="0">
                <a:solidFill>
                  <a:srgbClr val="FF0000"/>
                </a:solidFill>
              </a:rPr>
              <a:t>Congenital malformations</a:t>
            </a:r>
            <a:r>
              <a:rPr lang="en-US" sz="2400" dirty="0" smtClean="0">
                <a:solidFill>
                  <a:srgbClr val="FF0000"/>
                </a:solidFill>
              </a:rPr>
              <a:t>: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1) </a:t>
            </a:r>
            <a:r>
              <a:rPr lang="en-US" sz="2400" b="1" u="sng" dirty="0" smtClean="0">
                <a:solidFill>
                  <a:srgbClr val="0070C0"/>
                </a:solidFill>
              </a:rPr>
              <a:t>Double uterus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</a:p>
          <a:p>
            <a:pPr algn="l" rtl="0" eaLnBrk="1" hangingPunct="1">
              <a:lnSpc>
                <a:spcPct val="80000"/>
              </a:lnSpc>
              <a:buFontTx/>
              <a:buChar char="-"/>
              <a:defRPr/>
            </a:pPr>
            <a:r>
              <a:rPr lang="en-US" sz="2400" b="1" dirty="0" smtClean="0"/>
              <a:t>Uterus </a:t>
            </a:r>
            <a:r>
              <a:rPr lang="en-US" sz="2400" b="1" dirty="0" err="1" smtClean="0"/>
              <a:t>didelphys</a:t>
            </a:r>
            <a:r>
              <a:rPr lang="en-US" sz="2400" b="1" dirty="0" smtClean="0"/>
              <a:t> with double vagina.</a:t>
            </a:r>
          </a:p>
          <a:p>
            <a:pPr algn="l" rtl="0" eaLnBrk="1" hangingPunct="1">
              <a:lnSpc>
                <a:spcPct val="80000"/>
              </a:lnSpc>
              <a:buFontTx/>
              <a:buChar char="-"/>
              <a:defRPr/>
            </a:pPr>
            <a:r>
              <a:rPr lang="en-US" sz="2400" b="1" dirty="0" err="1" smtClean="0"/>
              <a:t>Bicornuate</a:t>
            </a:r>
            <a:r>
              <a:rPr lang="en-US" sz="2400" b="1" dirty="0" smtClean="0"/>
              <a:t> uterus.</a:t>
            </a:r>
          </a:p>
          <a:p>
            <a:pPr algn="l" rtl="0" eaLnBrk="1" hangingPunct="1">
              <a:lnSpc>
                <a:spcPct val="80000"/>
              </a:lnSpc>
              <a:buFontTx/>
              <a:buChar char="-"/>
              <a:defRPr/>
            </a:pPr>
            <a:r>
              <a:rPr lang="en-US" sz="2400" b="1" dirty="0" err="1" smtClean="0"/>
              <a:t>Arcuate</a:t>
            </a:r>
            <a:r>
              <a:rPr lang="en-US" sz="2400" b="1" dirty="0" smtClean="0"/>
              <a:t> uterus</a:t>
            </a:r>
          </a:p>
          <a:p>
            <a:pPr algn="l" rtl="0" eaLnBrk="1" hangingPunct="1">
              <a:lnSpc>
                <a:spcPct val="80000"/>
              </a:lnSpc>
              <a:buFontTx/>
              <a:buChar char="-"/>
              <a:defRPr/>
            </a:pPr>
            <a:r>
              <a:rPr lang="en-US" sz="2400" b="1" dirty="0" smtClean="0"/>
              <a:t>Uterus </a:t>
            </a:r>
            <a:r>
              <a:rPr lang="en-US" sz="2400" b="1" dirty="0" err="1" smtClean="0"/>
              <a:t>bicornis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unicollis</a:t>
            </a:r>
            <a:r>
              <a:rPr lang="en-US" sz="2400" b="1" dirty="0" smtClean="0"/>
              <a:t>. </a:t>
            </a:r>
          </a:p>
          <a:p>
            <a:pPr algn="l" rtl="0"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2) </a:t>
            </a:r>
            <a:r>
              <a:rPr lang="en-US" sz="2400" b="1" dirty="0" err="1" smtClean="0">
                <a:solidFill>
                  <a:srgbClr val="0070C0"/>
                </a:solidFill>
              </a:rPr>
              <a:t>Unicornuate</a:t>
            </a:r>
            <a:r>
              <a:rPr lang="en-US" sz="2400" b="1" dirty="0" smtClean="0">
                <a:solidFill>
                  <a:srgbClr val="0070C0"/>
                </a:solidFill>
              </a:rPr>
              <a:t> uterus.      6) </a:t>
            </a:r>
            <a:r>
              <a:rPr lang="en-US" sz="2400" b="1" dirty="0" err="1" smtClean="0">
                <a:solidFill>
                  <a:srgbClr val="0070C0"/>
                </a:solidFill>
              </a:rPr>
              <a:t>Septate</a:t>
            </a:r>
            <a:r>
              <a:rPr lang="en-US" sz="2400" b="1" dirty="0" smtClean="0">
                <a:solidFill>
                  <a:srgbClr val="0070C0"/>
                </a:solidFill>
              </a:rPr>
              <a:t> uterus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3) Atresia of cervix.           7) Bipartite uterus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4) Atresia of vagina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5) Imperforate hymen.</a:t>
            </a:r>
          </a:p>
        </p:txBody>
      </p:sp>
      <p:pic>
        <p:nvPicPr>
          <p:cNvPr id="26627" name="Picture 3" descr="scan006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9144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074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28600" y="381000"/>
            <a:ext cx="8686800" cy="143635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l" rtl="0" ea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2800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Arial" charset="0"/>
                <a:ea typeface="SimSun" pitchFamily="2" charset="-122"/>
              </a:rPr>
              <a:t> </a:t>
            </a:r>
            <a:r>
              <a:rPr kumimoji="1" lang="en-US" altLang="zh-CN" sz="2800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Arial" charset="0"/>
                <a:ea typeface="SimSun" pitchFamily="2" charset="-122"/>
              </a:rPr>
              <a:t>Development of female genital duct (no A &amp; AMH)</a:t>
            </a:r>
          </a:p>
          <a:p>
            <a:pPr algn="l" rtl="0" ea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800" b="0" dirty="0">
                <a:latin typeface="Arial" charset="0"/>
                <a:ea typeface="SimSun" pitchFamily="2" charset="-122"/>
              </a:rPr>
              <a:t>1) </a:t>
            </a:r>
            <a:r>
              <a:rPr kumimoji="1" lang="en-US" altLang="zh-CN" sz="2800" dirty="0" err="1">
                <a:latin typeface="Arial" charset="0"/>
                <a:ea typeface="SimSun" pitchFamily="2" charset="-122"/>
              </a:rPr>
              <a:t>Paramesonephric</a:t>
            </a:r>
            <a:r>
              <a:rPr kumimoji="1" lang="en-US" altLang="zh-CN" sz="2800" dirty="0">
                <a:latin typeface="Arial" charset="0"/>
                <a:ea typeface="SimSun" pitchFamily="2" charset="-122"/>
              </a:rPr>
              <a:t> duct </a:t>
            </a:r>
            <a:r>
              <a:rPr kumimoji="1" lang="en-US" altLang="zh-CN" sz="2800" b="0" dirty="0">
                <a:latin typeface="Times New Roman" pitchFamily="18" charset="0"/>
                <a:ea typeface="SimSun" pitchFamily="2" charset="-122"/>
              </a:rPr>
              <a:t>→ </a:t>
            </a:r>
            <a:r>
              <a:rPr kumimoji="1" lang="en-US" altLang="zh-CN" sz="2800" dirty="0">
                <a:latin typeface="Arial" charset="0"/>
                <a:ea typeface="SimSun" pitchFamily="2" charset="-122"/>
              </a:rPr>
              <a:t>uterine tube</a:t>
            </a:r>
            <a:r>
              <a:rPr kumimoji="1" lang="en-US" altLang="zh-CN" sz="2800" b="0" dirty="0">
                <a:latin typeface="Arial" charset="0"/>
                <a:ea typeface="SimSun" pitchFamily="2" charset="-122"/>
              </a:rPr>
              <a:t>; </a:t>
            </a:r>
            <a:endParaRPr kumimoji="1" lang="en-US" altLang="zh-CN" sz="2800" b="0" dirty="0">
              <a:latin typeface="Times New Roman" pitchFamily="18" charset="0"/>
              <a:ea typeface="SimSun" pitchFamily="2" charset="-122"/>
            </a:endParaRPr>
          </a:p>
          <a:p>
            <a:pPr algn="l" rtl="0" ea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2800" dirty="0">
                <a:latin typeface="Arial" charset="0"/>
                <a:ea typeface="SimSun" pitchFamily="2" charset="-122"/>
              </a:rPr>
              <a:t>Uterine canal</a:t>
            </a:r>
            <a:r>
              <a:rPr kumimoji="1" lang="en-US" altLang="zh-CN" sz="2800" b="0" dirty="0">
                <a:latin typeface="Arial" charset="0"/>
                <a:ea typeface="SimSun" pitchFamily="2" charset="-122"/>
              </a:rPr>
              <a:t> </a:t>
            </a:r>
            <a:r>
              <a:rPr kumimoji="1" lang="en-US" altLang="zh-CN" sz="2800" b="0" dirty="0">
                <a:latin typeface="Times New Roman" pitchFamily="18" charset="0"/>
                <a:ea typeface="SimSun" pitchFamily="2" charset="-122"/>
              </a:rPr>
              <a:t>→</a:t>
            </a:r>
            <a:r>
              <a:rPr kumimoji="1" lang="en-US" altLang="zh-CN" sz="2800" b="0" dirty="0">
                <a:latin typeface="Arial" charset="0"/>
                <a:ea typeface="SimSun" pitchFamily="2" charset="-122"/>
              </a:rPr>
              <a:t> </a:t>
            </a:r>
            <a:r>
              <a:rPr kumimoji="1" lang="en-US" altLang="zh-CN" sz="2800" dirty="0">
                <a:latin typeface="Arial" charset="0"/>
                <a:ea typeface="SimSun" pitchFamily="2" charset="-122"/>
              </a:rPr>
              <a:t>uterus</a:t>
            </a:r>
            <a:r>
              <a:rPr kumimoji="1" lang="en-US" altLang="zh-CN" sz="2800" b="0" dirty="0">
                <a:latin typeface="Arial" charset="0"/>
                <a:ea typeface="SimSun" pitchFamily="2" charset="-122"/>
              </a:rPr>
              <a:t>, </a:t>
            </a:r>
            <a:r>
              <a:rPr kumimoji="1" lang="en-US" altLang="zh-CN" sz="2800" b="0" dirty="0">
                <a:solidFill>
                  <a:srgbClr val="FF6600"/>
                </a:solidFill>
                <a:latin typeface="Arial" charset="0"/>
                <a:ea typeface="SimSun" pitchFamily="2" charset="-122"/>
              </a:rPr>
              <a:t>upper 1/3 </a:t>
            </a:r>
            <a:r>
              <a:rPr kumimoji="1" lang="en-US" altLang="zh-CN" sz="2800" b="0" dirty="0">
                <a:latin typeface="Arial" charset="0"/>
                <a:ea typeface="SimSun" pitchFamily="2" charset="-122"/>
              </a:rPr>
              <a:t>of </a:t>
            </a:r>
            <a:r>
              <a:rPr kumimoji="1" lang="en-US" altLang="zh-CN" sz="2800" dirty="0">
                <a:latin typeface="Arial" charset="0"/>
                <a:ea typeface="SimSun" pitchFamily="2" charset="-122"/>
              </a:rPr>
              <a:t>vagina</a:t>
            </a:r>
            <a:r>
              <a:rPr kumimoji="1" lang="en-US" altLang="zh-CN" sz="2800" b="0" dirty="0">
                <a:latin typeface="Arial" charset="0"/>
                <a:ea typeface="SimSun" pitchFamily="2" charset="-122"/>
              </a:rPr>
              <a:t>.</a:t>
            </a:r>
            <a:endParaRPr kumimoji="1" lang="zh-CN" altLang="en-US" sz="2800" b="0" dirty="0">
              <a:latin typeface="Times New Roman" pitchFamily="18" charset="0"/>
              <a:ea typeface="SimSun" pitchFamily="2" charset="-122"/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828800"/>
            <a:ext cx="6172200" cy="4713288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669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609600" y="304800"/>
            <a:ext cx="8153400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kumimoji="1" lang="zh-CN" altLang="en-US" sz="2800" b="0">
                <a:solidFill>
                  <a:schemeClr val="folHlink"/>
                </a:solidFill>
                <a:latin typeface="Arial" charset="0"/>
                <a:ea typeface="SimSun" pitchFamily="2" charset="-122"/>
              </a:rPr>
              <a:t>2)</a:t>
            </a:r>
            <a:r>
              <a:rPr kumimoji="1" lang="zh-CN" altLang="en-US" sz="2800" b="0">
                <a:latin typeface="Arial" charset="0"/>
                <a:ea typeface="SimSun" pitchFamily="2" charset="-122"/>
              </a:rPr>
              <a:t> </a:t>
            </a:r>
            <a:r>
              <a:rPr kumimoji="1" lang="en-US" altLang="zh-CN" sz="2800">
                <a:solidFill>
                  <a:schemeClr val="folHlink"/>
                </a:solidFill>
                <a:latin typeface="Arial" charset="0"/>
                <a:ea typeface="SimSun" pitchFamily="2" charset="-122"/>
              </a:rPr>
              <a:t>Sinus tubercle</a:t>
            </a:r>
            <a:r>
              <a:rPr kumimoji="1" lang="en-US" altLang="zh-CN" sz="2800" b="0">
                <a:latin typeface="Arial" charset="0"/>
                <a:ea typeface="SimSun" pitchFamily="2" charset="-122"/>
              </a:rPr>
              <a:t> </a:t>
            </a:r>
            <a:r>
              <a:rPr kumimoji="1" lang="en-US" altLang="zh-CN" sz="2800" b="0">
                <a:latin typeface="Times New Roman" pitchFamily="18" charset="0"/>
                <a:ea typeface="SimSun" pitchFamily="2" charset="-122"/>
              </a:rPr>
              <a:t>→</a:t>
            </a:r>
            <a:r>
              <a:rPr kumimoji="1" lang="en-US" altLang="zh-CN" sz="2800" b="0">
                <a:latin typeface="Arial" charset="0"/>
                <a:ea typeface="SimSun" pitchFamily="2" charset="-122"/>
              </a:rPr>
              <a:t> </a:t>
            </a:r>
            <a:r>
              <a:rPr kumimoji="1" lang="en-US" altLang="zh-CN" sz="2800" b="0">
                <a:solidFill>
                  <a:schemeClr val="folHlink"/>
                </a:solidFill>
                <a:latin typeface="Arial" charset="0"/>
                <a:ea typeface="SimSun" pitchFamily="2" charset="-122"/>
              </a:rPr>
              <a:t>vaginal plate</a:t>
            </a:r>
            <a:r>
              <a:rPr kumimoji="1" lang="en-US" altLang="zh-CN" sz="2800" b="0">
                <a:latin typeface="Arial" charset="0"/>
                <a:ea typeface="SimSun" pitchFamily="2" charset="-122"/>
              </a:rPr>
              <a:t> </a:t>
            </a:r>
            <a:r>
              <a:rPr kumimoji="1" lang="en-US" altLang="zh-CN" sz="2800" b="0">
                <a:latin typeface="Times New Roman" pitchFamily="18" charset="0"/>
                <a:ea typeface="SimSun" pitchFamily="2" charset="-122"/>
              </a:rPr>
              <a:t>→</a:t>
            </a:r>
            <a:r>
              <a:rPr kumimoji="1" lang="en-US" altLang="zh-CN" sz="2800" b="0">
                <a:latin typeface="Arial" charset="0"/>
                <a:ea typeface="SimSun" pitchFamily="2" charset="-122"/>
              </a:rPr>
              <a:t> canalized </a:t>
            </a:r>
            <a:r>
              <a:rPr kumimoji="1" lang="en-US" altLang="zh-CN" sz="2800" b="0">
                <a:latin typeface="Times New Roman" pitchFamily="18" charset="0"/>
                <a:ea typeface="SimSun" pitchFamily="2" charset="-122"/>
              </a:rPr>
              <a:t>→ </a:t>
            </a:r>
            <a:r>
              <a:rPr kumimoji="1" lang="en-US" altLang="zh-CN" sz="2800" b="0">
                <a:latin typeface="Arial" charset="0"/>
                <a:ea typeface="SimSun" pitchFamily="2" charset="-122"/>
              </a:rPr>
              <a:t>lower 2/3 of </a:t>
            </a:r>
            <a:r>
              <a:rPr kumimoji="1" lang="en-US" altLang="zh-CN" sz="2800">
                <a:solidFill>
                  <a:schemeClr val="folHlink"/>
                </a:solidFill>
                <a:latin typeface="Arial" charset="0"/>
                <a:ea typeface="SimSun" pitchFamily="2" charset="-122"/>
              </a:rPr>
              <a:t>vagina.</a:t>
            </a:r>
            <a:endParaRPr kumimoji="1" lang="en-US" altLang="zh-CN" sz="2800">
              <a:solidFill>
                <a:schemeClr val="folHlink"/>
              </a:solidFill>
              <a:latin typeface="Times New Roman" pitchFamily="18" charset="0"/>
              <a:ea typeface="SimSun" pitchFamily="2" charset="-122"/>
            </a:endParaRPr>
          </a:p>
          <a:p>
            <a:pPr algn="l" rtl="0">
              <a:spcBef>
                <a:spcPct val="50000"/>
              </a:spcBef>
            </a:pPr>
            <a:r>
              <a:rPr kumimoji="1" lang="en-US" altLang="zh-CN" sz="2800" b="0">
                <a:latin typeface="Arial" charset="0"/>
                <a:ea typeface="SimSun" pitchFamily="2" charset="-122"/>
              </a:rPr>
              <a:t>3) Mesonephric ducts </a:t>
            </a:r>
            <a:r>
              <a:rPr kumimoji="1" lang="en-US" altLang="zh-CN" sz="2800" b="0">
                <a:latin typeface="Times New Roman" pitchFamily="18" charset="0"/>
                <a:ea typeface="SimSun" pitchFamily="2" charset="-122"/>
              </a:rPr>
              <a:t>→ </a:t>
            </a:r>
            <a:r>
              <a:rPr kumimoji="1" lang="en-US" altLang="zh-CN" sz="2800" b="0">
                <a:latin typeface="Arial" charset="0"/>
                <a:ea typeface="SimSun" pitchFamily="2" charset="-122"/>
              </a:rPr>
              <a:t>degenerate.</a:t>
            </a:r>
            <a:endParaRPr kumimoji="1" lang="zh-CN" altLang="en-US" sz="2800" b="0">
              <a:latin typeface="Arial" charset="0"/>
              <a:ea typeface="SimSun" pitchFamily="2" charset="-122"/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52638"/>
            <a:ext cx="8305800" cy="442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488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2400"/>
            <a:ext cx="71628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152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5068786"/>
              </p:ext>
            </p:extLst>
          </p:nvPr>
        </p:nvGraphicFramePr>
        <p:xfrm>
          <a:off x="0" y="4"/>
          <a:ext cx="9123219" cy="6781799"/>
        </p:xfrm>
        <a:graphic>
          <a:graphicData uri="http://schemas.openxmlformats.org/drawingml/2006/table">
            <a:tbl>
              <a:tblPr/>
              <a:tblGrid>
                <a:gridCol w="3041073"/>
                <a:gridCol w="3041073"/>
                <a:gridCol w="3041073"/>
              </a:tblGrid>
              <a:tr h="460808">
                <a:tc>
                  <a:txBody>
                    <a:bodyPr/>
                    <a:lstStyle/>
                    <a:p>
                      <a:r>
                        <a:rPr lang="en-US" sz="2200" dirty="0"/>
                        <a:t>Indifferent</a:t>
                      </a:r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Male</a:t>
                      </a:r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Female</a:t>
                      </a:r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0808"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2" tooltip="Gonad"/>
                        </a:rPr>
                        <a:t>Gonad</a:t>
                      </a:r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3" tooltip="Testis"/>
                        </a:rPr>
                        <a:t>Testis</a:t>
                      </a:r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hlinkClick r:id="rId4" tooltip="Ovary"/>
                        </a:rPr>
                        <a:t>Ovary</a:t>
                      </a:r>
                      <a:endParaRPr lang="en-US" sz="220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62537">
                <a:tc>
                  <a:txBody>
                    <a:bodyPr/>
                    <a:lstStyle/>
                    <a:p>
                      <a:r>
                        <a:rPr lang="en-US" sz="2200" dirty="0" err="1">
                          <a:hlinkClick r:id="rId5" tooltip="Paramesonephric duct"/>
                        </a:rPr>
                        <a:t>Paramesonephric</a:t>
                      </a:r>
                      <a:r>
                        <a:rPr lang="en-US" sz="2200" dirty="0">
                          <a:hlinkClick r:id="rId5" tooltip="Paramesonephric duct"/>
                        </a:rPr>
                        <a:t> duct</a:t>
                      </a:r>
                      <a:r>
                        <a:rPr lang="en-US" sz="2200" dirty="0"/>
                        <a:t/>
                      </a:r>
                      <a:br>
                        <a:rPr lang="en-US" sz="2200" dirty="0"/>
                      </a:br>
                      <a:r>
                        <a:rPr lang="en-US" sz="2200" dirty="0"/>
                        <a:t>(</a:t>
                      </a:r>
                      <a:r>
                        <a:rPr lang="en-US" sz="2200" dirty="0" err="1"/>
                        <a:t>Mullerian</a:t>
                      </a:r>
                      <a:r>
                        <a:rPr lang="en-US" sz="2200" dirty="0"/>
                        <a:t> duct)</a:t>
                      </a:r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6" tooltip="Appendix testis"/>
                        </a:rPr>
                        <a:t>Appendix testis</a:t>
                      </a:r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hlinkClick r:id="rId7" tooltip="Fallopian tubes"/>
                        </a:rPr>
                        <a:t>Fallopian tubes</a:t>
                      </a:r>
                      <a:endParaRPr lang="en-US" sz="220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6803">
                <a:tc>
                  <a:txBody>
                    <a:bodyPr/>
                    <a:lstStyle/>
                    <a:p>
                      <a:r>
                        <a:rPr lang="en-US" sz="2200" dirty="0" err="1"/>
                        <a:t>Paramesonephric</a:t>
                      </a:r>
                      <a:r>
                        <a:rPr lang="en-US" sz="2200" dirty="0"/>
                        <a:t> duct</a:t>
                      </a:r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8" tooltip="Prostatic utricle"/>
                        </a:rPr>
                        <a:t>Prostatic utricle</a:t>
                      </a:r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9" tooltip="Uterus"/>
                        </a:rPr>
                        <a:t>Uterus</a:t>
                      </a:r>
                      <a:r>
                        <a:rPr lang="en-US" sz="2200" dirty="0"/>
                        <a:t>, upper </a:t>
                      </a:r>
                      <a:r>
                        <a:rPr lang="en-US" sz="2200" dirty="0">
                          <a:hlinkClick r:id="rId10" tooltip="Vagina"/>
                        </a:rPr>
                        <a:t>vagina</a:t>
                      </a:r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62537">
                <a:tc>
                  <a:txBody>
                    <a:bodyPr/>
                    <a:lstStyle/>
                    <a:p>
                      <a:r>
                        <a:rPr lang="en-US" sz="2200" dirty="0" err="1">
                          <a:hlinkClick r:id="rId11" tooltip="Mesonephric tubule"/>
                        </a:rPr>
                        <a:t>Mesonephric</a:t>
                      </a:r>
                      <a:r>
                        <a:rPr lang="en-US" sz="2200" dirty="0">
                          <a:hlinkClick r:id="rId11" tooltip="Mesonephric tubule"/>
                        </a:rPr>
                        <a:t> tubules</a:t>
                      </a:r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12" tooltip="Efferent ducts"/>
                        </a:rPr>
                        <a:t>Efferent ducts</a:t>
                      </a:r>
                      <a:r>
                        <a:rPr lang="en-US" sz="2200" dirty="0"/>
                        <a:t>, </a:t>
                      </a:r>
                      <a:r>
                        <a:rPr lang="en-US" sz="2200" dirty="0" err="1">
                          <a:hlinkClick r:id="rId13" tooltip="Paradidymis"/>
                        </a:rPr>
                        <a:t>Paradidymis</a:t>
                      </a:r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 err="1">
                          <a:hlinkClick r:id="rId14" tooltip="Epoophoron"/>
                        </a:rPr>
                        <a:t>Epoophoron</a:t>
                      </a:r>
                      <a:r>
                        <a:rPr lang="en-US" sz="2200" dirty="0"/>
                        <a:t>, </a:t>
                      </a:r>
                      <a:r>
                        <a:rPr lang="en-US" sz="2200" dirty="0" err="1">
                          <a:hlinkClick r:id="rId15" tooltip="Paroöphoron"/>
                        </a:rPr>
                        <a:t>Paroöphoron</a:t>
                      </a:r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62537">
                <a:tc>
                  <a:txBody>
                    <a:bodyPr/>
                    <a:lstStyle/>
                    <a:p>
                      <a:r>
                        <a:rPr lang="en-US" sz="2200" dirty="0" err="1">
                          <a:hlinkClick r:id="rId16" tooltip="Mesonephric duct"/>
                        </a:rPr>
                        <a:t>Mesonephric</a:t>
                      </a:r>
                      <a:r>
                        <a:rPr lang="en-US" sz="2200" dirty="0">
                          <a:hlinkClick r:id="rId16" tooltip="Mesonephric duct"/>
                        </a:rPr>
                        <a:t> duct</a:t>
                      </a:r>
                      <a:r>
                        <a:rPr lang="en-US" sz="2200" dirty="0"/>
                        <a:t/>
                      </a:r>
                      <a:br>
                        <a:rPr lang="en-US" sz="2200" dirty="0"/>
                      </a:br>
                      <a:r>
                        <a:rPr lang="en-US" sz="2200" dirty="0"/>
                        <a:t>(</a:t>
                      </a:r>
                      <a:r>
                        <a:rPr lang="en-US" sz="2200" dirty="0" err="1"/>
                        <a:t>Wolffian</a:t>
                      </a:r>
                      <a:r>
                        <a:rPr lang="en-US" sz="2200" dirty="0"/>
                        <a:t> duct)</a:t>
                      </a:r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17" tooltip="Rete testis"/>
                        </a:rPr>
                        <a:t>Rete testis</a:t>
                      </a:r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18" tooltip="Rete ovarii"/>
                        </a:rPr>
                        <a:t>Rete </a:t>
                      </a:r>
                      <a:r>
                        <a:rPr lang="en-US" sz="2200" dirty="0" err="1">
                          <a:hlinkClick r:id="rId18" tooltip="Rete ovarii"/>
                        </a:rPr>
                        <a:t>ovarii</a:t>
                      </a:r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0808">
                <a:tc>
                  <a:txBody>
                    <a:bodyPr/>
                    <a:lstStyle/>
                    <a:p>
                      <a:r>
                        <a:rPr lang="en-US" sz="2200"/>
                        <a:t>Mesonephric duct</a:t>
                      </a:r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19" tooltip="Epididymis"/>
                        </a:rPr>
                        <a:t>Epididymis</a:t>
                      </a:r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20" tooltip="Gartner's duct"/>
                        </a:rPr>
                        <a:t>Gartner's duct</a:t>
                      </a:r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0808">
                <a:tc>
                  <a:txBody>
                    <a:bodyPr/>
                    <a:lstStyle/>
                    <a:p>
                      <a:r>
                        <a:rPr lang="en-US" sz="2200"/>
                        <a:t>Mesonephric duct</a:t>
                      </a:r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21" tooltip="Vas deferens"/>
                        </a:rPr>
                        <a:t>Vas deferens</a:t>
                      </a:r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0808">
                <a:tc>
                  <a:txBody>
                    <a:bodyPr/>
                    <a:lstStyle/>
                    <a:p>
                      <a:r>
                        <a:rPr lang="en-US" sz="2200"/>
                        <a:t>Mesonephric duct</a:t>
                      </a:r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22" tooltip="Seminal vesicle"/>
                        </a:rPr>
                        <a:t>Seminal vesicle</a:t>
                      </a:r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0808"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23" tooltip="Urogenital sinus"/>
                        </a:rPr>
                        <a:t>Urogenital sinus</a:t>
                      </a:r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24" tooltip="Prostate"/>
                        </a:rPr>
                        <a:t>Prostate</a:t>
                      </a:r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 err="1">
                          <a:hlinkClick r:id="rId25" tooltip="Skene's glands"/>
                        </a:rPr>
                        <a:t>Skene's</a:t>
                      </a:r>
                      <a:r>
                        <a:rPr lang="en-US" sz="2200" dirty="0">
                          <a:hlinkClick r:id="rId25" tooltip="Skene's glands"/>
                        </a:rPr>
                        <a:t> glands</a:t>
                      </a:r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62537">
                <a:tc>
                  <a:txBody>
                    <a:bodyPr/>
                    <a:lstStyle/>
                    <a:p>
                      <a:r>
                        <a:rPr lang="en-US" sz="2200" dirty="0"/>
                        <a:t>Urogenital sinus</a:t>
                      </a:r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26" tooltip="Urinary bladder"/>
                        </a:rPr>
                        <a:t>Bladder</a:t>
                      </a:r>
                      <a:r>
                        <a:rPr lang="en-US" sz="2200" dirty="0"/>
                        <a:t>, </a:t>
                      </a:r>
                      <a:r>
                        <a:rPr lang="en-US" sz="2200" dirty="0">
                          <a:hlinkClick r:id="rId27" tooltip="Urethra"/>
                        </a:rPr>
                        <a:t>urethra</a:t>
                      </a:r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Bladder, urethra, lower </a:t>
                      </a:r>
                      <a:r>
                        <a:rPr lang="en-US" sz="2200" dirty="0">
                          <a:hlinkClick r:id="rId10" tooltip="Vagina"/>
                        </a:rPr>
                        <a:t>vagina</a:t>
                      </a:r>
                      <a:endParaRPr lang="en-US" sz="2200" dirty="0"/>
                    </a:p>
                  </a:txBody>
                  <a:tcPr marL="44824" marR="44824" marT="22412" marB="2241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834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9057075"/>
              </p:ext>
            </p:extLst>
          </p:nvPr>
        </p:nvGraphicFramePr>
        <p:xfrm>
          <a:off x="0" y="76197"/>
          <a:ext cx="9067800" cy="6781802"/>
        </p:xfrm>
        <a:graphic>
          <a:graphicData uri="http://schemas.openxmlformats.org/drawingml/2006/table">
            <a:tbl>
              <a:tblPr/>
              <a:tblGrid>
                <a:gridCol w="3022600"/>
                <a:gridCol w="3022600"/>
                <a:gridCol w="3022600"/>
              </a:tblGrid>
              <a:tr h="1032013">
                <a:tc>
                  <a:txBody>
                    <a:bodyPr/>
                    <a:lstStyle/>
                    <a:p>
                      <a:r>
                        <a:rPr lang="en-US" sz="2200" dirty="0"/>
                        <a:t>Urogenital sinus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i="1"/>
                        <a:t>Cowper's</a:t>
                      </a:r>
                      <a:r>
                        <a:rPr lang="en-US" sz="2200"/>
                        <a:t> or </a:t>
                      </a:r>
                      <a:r>
                        <a:rPr lang="en-US" sz="2200">
                          <a:hlinkClick r:id="rId2" tooltip="Bulbourethral gland"/>
                        </a:rPr>
                        <a:t>Bulbourethral gland</a:t>
                      </a:r>
                      <a:endParaRPr lang="en-US" sz="22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hlinkClick r:id="rId3" tooltip="Bartholin's gland"/>
                        </a:rPr>
                        <a:t>Bartholin's gland</a:t>
                      </a:r>
                      <a:endParaRPr lang="en-US" sz="22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89722">
                <a:tc>
                  <a:txBody>
                    <a:bodyPr/>
                    <a:lstStyle/>
                    <a:p>
                      <a:r>
                        <a:rPr lang="en-US" sz="2200" u="none" dirty="0" err="1">
                          <a:solidFill>
                            <a:schemeClr val="tx1"/>
                          </a:solidFill>
                          <a:hlinkClick r:id="rId4" tooltip="Labioscrotal folds"/>
                        </a:rPr>
                        <a:t>Labioscrotal</a:t>
                      </a:r>
                      <a:r>
                        <a:rPr lang="en-US" sz="2200" u="sng" dirty="0">
                          <a:solidFill>
                            <a:schemeClr val="tx1"/>
                          </a:solidFill>
                          <a:hlinkClick r:id="rId4" tooltip="Labioscrotal folds"/>
                        </a:rPr>
                        <a:t> folds</a:t>
                      </a:r>
                      <a:endParaRPr lang="en-US" sz="2200" u="sng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5" tooltip="Scrotum"/>
                        </a:rPr>
                        <a:t>Scrotum</a:t>
                      </a:r>
                      <a:endParaRPr lang="en-US" sz="2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hlinkClick r:id="rId6" tooltip="Labia majora"/>
                        </a:rPr>
                        <a:t>Labia majora</a:t>
                      </a:r>
                      <a:endParaRPr lang="en-US" sz="22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89722">
                <a:tc>
                  <a:txBody>
                    <a:bodyPr/>
                    <a:lstStyle/>
                    <a:p>
                      <a:r>
                        <a:rPr lang="en-US" sz="2200" u="sng" dirty="0">
                          <a:hlinkClick r:id="rId7" tooltip="Urogenital folds"/>
                        </a:rPr>
                        <a:t>Urogenital</a:t>
                      </a:r>
                      <a:r>
                        <a:rPr lang="en-US" sz="2200" dirty="0">
                          <a:hlinkClick r:id="rId7" tooltip="Urogenital folds"/>
                        </a:rPr>
                        <a:t> folds</a:t>
                      </a:r>
                      <a:endParaRPr lang="en-US" sz="2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8" tooltip="Spongy urethra"/>
                        </a:rPr>
                        <a:t>Spongy urethra</a:t>
                      </a:r>
                      <a:endParaRPr lang="en-US" sz="2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hlinkClick r:id="rId9" tooltip="Labia minora"/>
                        </a:rPr>
                        <a:t>Labia minora</a:t>
                      </a:r>
                      <a:endParaRPr lang="en-US" sz="22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89722"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10" tooltip="Genital tubercle"/>
                        </a:rPr>
                        <a:t>Genital tubercle</a:t>
                      </a:r>
                      <a:endParaRPr lang="en-US" sz="2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11" tooltip="Penis"/>
                        </a:rPr>
                        <a:t>Penis</a:t>
                      </a:r>
                      <a:endParaRPr lang="en-US" sz="2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hlinkClick r:id="rId12" tooltip="Clitoris"/>
                        </a:rPr>
                        <a:t>Clitoris</a:t>
                      </a:r>
                      <a:endParaRPr lang="en-US" sz="22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89722">
                <a:tc>
                  <a:txBody>
                    <a:bodyPr/>
                    <a:lstStyle/>
                    <a:p>
                      <a:r>
                        <a:rPr lang="en-US" sz="2200"/>
                        <a:t>Genital tubercle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13" tooltip="Bulb of penis"/>
                        </a:rPr>
                        <a:t>Bulb of penis</a:t>
                      </a:r>
                      <a:endParaRPr lang="en-US" sz="2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hlinkClick r:id="rId14" tooltip="Vestibular bulbs"/>
                        </a:rPr>
                        <a:t>Vestibular bulbs</a:t>
                      </a:r>
                      <a:endParaRPr lang="en-US" sz="22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89722">
                <a:tc>
                  <a:txBody>
                    <a:bodyPr/>
                    <a:lstStyle/>
                    <a:p>
                      <a:r>
                        <a:rPr lang="en-US" sz="2200"/>
                        <a:t>Genital tubercle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15" tooltip="Glans penis"/>
                        </a:rPr>
                        <a:t>Glans penis</a:t>
                      </a:r>
                      <a:endParaRPr lang="en-US" sz="2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16" tooltip="Clitoral glans"/>
                        </a:rPr>
                        <a:t>Clitoral glans</a:t>
                      </a:r>
                      <a:endParaRPr lang="en-US" sz="2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89722">
                <a:tc>
                  <a:txBody>
                    <a:bodyPr/>
                    <a:lstStyle/>
                    <a:p>
                      <a:r>
                        <a:rPr lang="en-US" sz="2200"/>
                        <a:t>Genital tubercle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17" tooltip="Crus of penis"/>
                        </a:rPr>
                        <a:t>Crus of penis</a:t>
                      </a:r>
                      <a:endParaRPr lang="en-US" sz="2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18" tooltip="Clitoral crura"/>
                        </a:rPr>
                        <a:t>Clitoral </a:t>
                      </a:r>
                      <a:r>
                        <a:rPr lang="en-US" sz="2200" dirty="0" err="1">
                          <a:hlinkClick r:id="rId18" tooltip="Clitoral crura"/>
                        </a:rPr>
                        <a:t>crura</a:t>
                      </a:r>
                      <a:endParaRPr lang="en-US" sz="2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89722">
                <a:tc>
                  <a:txBody>
                    <a:bodyPr/>
                    <a:lstStyle/>
                    <a:p>
                      <a:r>
                        <a:rPr lang="en-US" sz="2200">
                          <a:hlinkClick r:id="rId19" tooltip="Prepuce (disambiguation)"/>
                        </a:rPr>
                        <a:t>Prepuce</a:t>
                      </a:r>
                      <a:endParaRPr lang="en-US" sz="22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20" tooltip="Foreskin"/>
                        </a:rPr>
                        <a:t>Foreskin</a:t>
                      </a:r>
                      <a:endParaRPr lang="en-US" sz="2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21" tooltip="Clitoral hood"/>
                        </a:rPr>
                        <a:t>Clitoral hood</a:t>
                      </a:r>
                      <a:endParaRPr lang="en-US" sz="2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89722">
                <a:tc>
                  <a:txBody>
                    <a:bodyPr/>
                    <a:lstStyle/>
                    <a:p>
                      <a:r>
                        <a:rPr lang="en-US" sz="2200">
                          <a:hlinkClick r:id="rId22" tooltip="Peritoneum"/>
                        </a:rPr>
                        <a:t>Peritoneum</a:t>
                      </a:r>
                      <a:endParaRPr lang="en-US" sz="22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>
                          <a:hlinkClick r:id="rId23" tooltip="Processus vaginalis"/>
                        </a:rPr>
                        <a:t>Processus vaginalis</a:t>
                      </a:r>
                      <a:endParaRPr lang="en-US" sz="22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24" tooltip="Canal of Nuck"/>
                        </a:rPr>
                        <a:t>Canal of </a:t>
                      </a:r>
                      <a:r>
                        <a:rPr lang="en-US" sz="2200" dirty="0" err="1">
                          <a:hlinkClick r:id="rId24" tooltip="Canal of Nuck"/>
                        </a:rPr>
                        <a:t>Nuck</a:t>
                      </a:r>
                      <a:endParaRPr lang="en-US" sz="2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32013">
                <a:tc>
                  <a:txBody>
                    <a:bodyPr/>
                    <a:lstStyle/>
                    <a:p>
                      <a:r>
                        <a:rPr lang="en-US" sz="2200">
                          <a:hlinkClick r:id="rId25" tooltip="Gubernaculum"/>
                        </a:rPr>
                        <a:t>Gubernaculum</a:t>
                      </a:r>
                      <a:endParaRPr lang="en-US" sz="22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26" tooltip="Gubernaculum testis"/>
                        </a:rPr>
                        <a:t>Gubernaculum testis</a:t>
                      </a:r>
                      <a:endParaRPr lang="en-US" sz="2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>
                          <a:hlinkClick r:id="rId27" tooltip="Round ligament of uterus"/>
                        </a:rPr>
                        <a:t>Round ligament of uterus</a:t>
                      </a:r>
                      <a:endParaRPr lang="en-US" sz="2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790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-76200" y="3962400"/>
            <a:ext cx="8229600" cy="15240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5400" b="1" i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5400" b="1" i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5400" i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5400" i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5400" i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5400" i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5400" i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5400" i="1" dirty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5400" b="1" i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THANK YOU</a:t>
            </a:r>
          </a:p>
        </p:txBody>
      </p:sp>
      <p:pic>
        <p:nvPicPr>
          <p:cNvPr id="1026" name="Picture 2" descr="http://votemyphotos.com/wp-content/uploads/2014/03/Beautiful-interior-architecture-of-a-mosqu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0"/>
            <a:ext cx="5257800" cy="6843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738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6019800" y="2937164"/>
            <a:ext cx="1066800" cy="4572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124200" y="304800"/>
            <a:ext cx="1066800" cy="4572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0" y="2112818"/>
            <a:ext cx="1066800" cy="4572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64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96" y="544032"/>
            <a:ext cx="5105400" cy="5846136"/>
          </a:xfrm>
        </p:spPr>
        <p:txBody>
          <a:bodyPr>
            <a:normAutofit fontScale="92500" lnSpcReduction="10000"/>
          </a:bodyPr>
          <a:lstStyle/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sz="3200" b="1" u="sng" dirty="0">
                <a:solidFill>
                  <a:srgbClr val="CC3300"/>
                </a:solidFill>
                <a:latin typeface="Arial" charset="0"/>
                <a:cs typeface="Arial" charset="0"/>
              </a:rPr>
              <a:t>Stages of development of gonads:</a:t>
            </a: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sz="2800" dirty="0">
                <a:solidFill>
                  <a:srgbClr val="FF0000"/>
                </a:solidFill>
                <a:latin typeface="Arial" charset="0"/>
                <a:cs typeface="Arial" charset="0"/>
              </a:rPr>
              <a:t>1- </a:t>
            </a:r>
            <a:r>
              <a:rPr lang="en-US" sz="2800" u="sng" dirty="0">
                <a:solidFill>
                  <a:srgbClr val="FF0000"/>
                </a:solidFill>
                <a:latin typeface="Arial" charset="0"/>
                <a:cs typeface="Arial" charset="0"/>
              </a:rPr>
              <a:t>Indifferent gonads:</a:t>
            </a:r>
            <a:r>
              <a:rPr lang="en-US" sz="28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endParaRPr lang="en-US" sz="2800" dirty="0" smtClean="0">
              <a:solidFill>
                <a:srgbClr val="FFFFFF"/>
              </a:solidFill>
              <a:latin typeface="Arial" charset="0"/>
              <a:cs typeface="Arial" charset="0"/>
            </a:endParaRP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sz="2800" dirty="0">
                <a:solidFill>
                  <a:srgbClr val="00B050"/>
                </a:solidFill>
                <a:latin typeface="Arial" charset="0"/>
                <a:cs typeface="Arial" charset="0"/>
              </a:rPr>
              <a:t>The initial stages of gonadal development occur during the </a:t>
            </a:r>
            <a:r>
              <a:rPr lang="en-US" sz="2800" dirty="0">
                <a:latin typeface="Arial" charset="0"/>
                <a:cs typeface="Arial" charset="0"/>
              </a:rPr>
              <a:t>fifth </a:t>
            </a:r>
            <a:r>
              <a:rPr lang="en-US" sz="2800" dirty="0">
                <a:solidFill>
                  <a:srgbClr val="00B050"/>
                </a:solidFill>
                <a:latin typeface="Arial" charset="0"/>
                <a:cs typeface="Arial" charset="0"/>
              </a:rPr>
              <a:t>week </a:t>
            </a:r>
            <a:endParaRPr lang="en-US" sz="2800" dirty="0" smtClean="0">
              <a:solidFill>
                <a:srgbClr val="00B050"/>
              </a:solidFill>
              <a:latin typeface="Arial" charset="0"/>
              <a:cs typeface="Arial" charset="0"/>
            </a:endParaRP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sz="2800" u="sng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Before </a:t>
            </a:r>
            <a:r>
              <a:rPr lang="en-US" sz="2800" u="sng" dirty="0">
                <a:solidFill>
                  <a:srgbClr val="0070C0"/>
                </a:solidFill>
                <a:latin typeface="Arial" charset="0"/>
                <a:cs typeface="Arial" charset="0"/>
              </a:rPr>
              <a:t>the 7</a:t>
            </a:r>
            <a:r>
              <a:rPr lang="en-US" sz="2800" u="sng" baseline="30000" dirty="0">
                <a:solidFill>
                  <a:srgbClr val="0070C0"/>
                </a:solidFill>
                <a:latin typeface="Arial" charset="0"/>
                <a:cs typeface="Arial" charset="0"/>
              </a:rPr>
              <a:t>th</a:t>
            </a:r>
            <a:r>
              <a:rPr lang="en-US" sz="2800" u="sng" dirty="0">
                <a:solidFill>
                  <a:srgbClr val="0070C0"/>
                </a:solidFill>
                <a:latin typeface="Arial" charset="0"/>
                <a:cs typeface="Arial" charset="0"/>
              </a:rPr>
              <a:t> week </a:t>
            </a:r>
            <a:r>
              <a:rPr lang="en-US" sz="2800" dirty="0">
                <a:solidFill>
                  <a:srgbClr val="00B050"/>
                </a:solidFill>
                <a:latin typeface="Arial" charset="0"/>
                <a:cs typeface="Arial" charset="0"/>
              </a:rPr>
              <a:t>as we can’t differentiate between </a:t>
            </a:r>
            <a:r>
              <a:rPr lang="en-US" sz="2800" dirty="0" smtClean="0">
                <a:solidFill>
                  <a:srgbClr val="00B050"/>
                </a:solidFill>
                <a:latin typeface="Arial" charset="0"/>
                <a:cs typeface="Arial" charset="0"/>
              </a:rPr>
              <a:t>the ovary and the </a:t>
            </a:r>
            <a:r>
              <a:rPr lang="en-US" sz="2800" dirty="0">
                <a:solidFill>
                  <a:srgbClr val="00B050"/>
                </a:solidFill>
                <a:latin typeface="Arial" charset="0"/>
                <a:cs typeface="Arial" charset="0"/>
              </a:rPr>
              <a:t>testis.</a:t>
            </a: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sz="2800" dirty="0">
                <a:solidFill>
                  <a:srgbClr val="FF0000"/>
                </a:solidFill>
                <a:latin typeface="Arial" charset="0"/>
                <a:cs typeface="Arial" charset="0"/>
              </a:rPr>
              <a:t>2- </a:t>
            </a:r>
            <a:r>
              <a:rPr lang="en-US" sz="2800" u="sng" dirty="0">
                <a:solidFill>
                  <a:srgbClr val="FF0000"/>
                </a:solidFill>
                <a:latin typeface="Arial" charset="0"/>
                <a:cs typeface="Arial" charset="0"/>
              </a:rPr>
              <a:t>Differentiation:</a:t>
            </a:r>
            <a:r>
              <a:rPr lang="en-US" sz="28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endParaRPr lang="en-US" sz="2800" dirty="0" smtClean="0">
              <a:solidFill>
                <a:srgbClr val="FFFFFF"/>
              </a:solidFill>
              <a:latin typeface="Arial" charset="0"/>
              <a:cs typeface="Arial" charset="0"/>
            </a:endParaRPr>
          </a:p>
          <a:p>
            <a:pPr marL="0" lvl="0" indent="0" fontAlgn="base">
              <a:spcBef>
                <a:spcPct val="50000"/>
              </a:spcBef>
              <a:spcAft>
                <a:spcPct val="0"/>
              </a:spcAft>
              <a:buClrTx/>
              <a:buSzTx/>
              <a:buNone/>
            </a:pPr>
            <a:r>
              <a:rPr lang="en-US" sz="2800" u="sng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After </a:t>
            </a:r>
            <a:r>
              <a:rPr lang="en-US" sz="2800" u="sng" dirty="0">
                <a:solidFill>
                  <a:srgbClr val="0070C0"/>
                </a:solidFill>
                <a:latin typeface="Arial" charset="0"/>
                <a:cs typeface="Arial" charset="0"/>
              </a:rPr>
              <a:t>the 7</a:t>
            </a:r>
            <a:r>
              <a:rPr lang="en-US" sz="2800" u="sng" baseline="30000" dirty="0">
                <a:solidFill>
                  <a:srgbClr val="0070C0"/>
                </a:solidFill>
                <a:latin typeface="Arial" charset="0"/>
                <a:cs typeface="Arial" charset="0"/>
              </a:rPr>
              <a:t>th</a:t>
            </a:r>
            <a:r>
              <a:rPr lang="en-US" sz="2800" u="sng" dirty="0">
                <a:solidFill>
                  <a:srgbClr val="0070C0"/>
                </a:solidFill>
                <a:latin typeface="Arial" charset="0"/>
                <a:cs typeface="Arial" charset="0"/>
              </a:rPr>
              <a:t> week </a:t>
            </a:r>
            <a:r>
              <a:rPr lang="en-US" sz="2800" dirty="0">
                <a:solidFill>
                  <a:srgbClr val="00B050"/>
                </a:solidFill>
                <a:latin typeface="Arial" charset="0"/>
                <a:cs typeface="Arial" charset="0"/>
              </a:rPr>
              <a:t>as gonads becomes differentiated into testis or ovary</a:t>
            </a:r>
            <a:r>
              <a:rPr lang="en-US" sz="2800" dirty="0">
                <a:solidFill>
                  <a:srgbClr val="FFFF00"/>
                </a:solidFill>
                <a:latin typeface="Arial" charset="0"/>
                <a:cs typeface="Arial" charset="0"/>
              </a:rPr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510" y="76200"/>
            <a:ext cx="3992563" cy="67818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990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-76200" y="-304800"/>
            <a:ext cx="4953000" cy="7391400"/>
          </a:xfrm>
        </p:spPr>
        <p:txBody>
          <a:bodyPr>
            <a:normAutofit fontScale="85000" lnSpcReduction="20000"/>
          </a:bodyPr>
          <a:lstStyle/>
          <a:p>
            <a:pPr marL="0" indent="0" algn="l">
              <a:buNone/>
            </a:pPr>
            <a:endParaRPr lang="en-US" sz="3600" b="1" u="sng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 marL="0" indent="0" algn="l">
              <a:buNone/>
            </a:pPr>
            <a:r>
              <a:rPr lang="en-US" sz="3600" b="1" u="sng" dirty="0" smtClean="0">
                <a:solidFill>
                  <a:srgbClr val="0070C0"/>
                </a:solidFill>
                <a:cs typeface="Times New Roman" pitchFamily="18" charset="0"/>
              </a:rPr>
              <a:t>THE TESTIS:</a:t>
            </a:r>
          </a:p>
          <a:p>
            <a:pPr marL="0" indent="0" algn="l">
              <a:buNone/>
            </a:pPr>
            <a:endParaRPr lang="en-US" sz="3600" b="1" u="sng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 algn="l"/>
            <a:r>
              <a:rPr lang="en-US" sz="3600" b="1" dirty="0" smtClean="0">
                <a:solidFill>
                  <a:srgbClr val="000000"/>
                </a:solidFill>
                <a:cs typeface="Times New Roman" pitchFamily="18" charset="0"/>
              </a:rPr>
              <a:t>The </a:t>
            </a:r>
            <a:r>
              <a:rPr lang="en-US" sz="3600" b="1" dirty="0">
                <a:solidFill>
                  <a:srgbClr val="000000"/>
                </a:solidFill>
                <a:cs typeface="Times New Roman" pitchFamily="18" charset="0"/>
              </a:rPr>
              <a:t>short arm of the Y chromosome </a:t>
            </a:r>
            <a:r>
              <a:rPr lang="en-US" sz="3600" b="1" dirty="0" smtClean="0">
                <a:solidFill>
                  <a:srgbClr val="000000"/>
                </a:solidFill>
                <a:cs typeface="Times New Roman" pitchFamily="18" charset="0"/>
              </a:rPr>
              <a:t>contains </a:t>
            </a:r>
            <a:r>
              <a:rPr lang="en-US" sz="3600" b="1" dirty="0" smtClean="0">
                <a:solidFill>
                  <a:srgbClr val="FF0000"/>
                </a:solidFill>
                <a:cs typeface="Times New Roman" pitchFamily="18" charset="0"/>
              </a:rPr>
              <a:t>SRY gene </a:t>
            </a:r>
            <a:r>
              <a:rPr lang="en-US" sz="3600" b="1" dirty="0" smtClean="0">
                <a:solidFill>
                  <a:srgbClr val="000000"/>
                </a:solidFill>
                <a:cs typeface="Times New Roman" pitchFamily="18" charset="0"/>
              </a:rPr>
              <a:t>(sex-determining region on Y).</a:t>
            </a:r>
            <a:endParaRPr lang="en-US" sz="3600" b="1" dirty="0">
              <a:solidFill>
                <a:srgbClr val="000000"/>
              </a:solidFill>
              <a:cs typeface="Times New Roman" pitchFamily="18" charset="0"/>
            </a:endParaRPr>
          </a:p>
          <a:p>
            <a:pPr algn="l"/>
            <a:r>
              <a:rPr lang="en-US" sz="3600" b="1" dirty="0">
                <a:solidFill>
                  <a:srgbClr val="000000"/>
                </a:solidFill>
                <a:cs typeface="Times New Roman" pitchFamily="18" charset="0"/>
              </a:rPr>
              <a:t> The primitive sex cords proliferate and grow deep into the substance of the gonad to produce testis (</a:t>
            </a:r>
            <a:r>
              <a:rPr lang="en-US" sz="3600" b="1" dirty="0" err="1">
                <a:solidFill>
                  <a:srgbClr val="00B050"/>
                </a:solidFill>
                <a:cs typeface="Times New Roman" pitchFamily="18" charset="0"/>
              </a:rPr>
              <a:t>medullary</a:t>
            </a:r>
            <a:r>
              <a:rPr lang="en-US" sz="3600" b="1" dirty="0">
                <a:solidFill>
                  <a:srgbClr val="000000"/>
                </a:solidFill>
                <a:cs typeface="Times New Roman" pitchFamily="18" charset="0"/>
              </a:rPr>
              <a:t>) cords.</a:t>
            </a:r>
          </a:p>
          <a:p>
            <a:pPr algn="l"/>
            <a:r>
              <a:rPr lang="en-US" sz="3600" b="1" dirty="0">
                <a:solidFill>
                  <a:srgbClr val="000000"/>
                </a:solidFill>
                <a:cs typeface="Times New Roman" pitchFamily="18" charset="0"/>
              </a:rPr>
              <a:t> If there is no Y chromosome , then the gonad develops into an </a:t>
            </a:r>
            <a:r>
              <a:rPr lang="en-US" sz="3600" b="1" dirty="0">
                <a:solidFill>
                  <a:srgbClr val="FF33CC"/>
                </a:solidFill>
                <a:cs typeface="Times New Roman" pitchFamily="18" charset="0"/>
              </a:rPr>
              <a:t>ovary</a:t>
            </a:r>
            <a:r>
              <a:rPr lang="en-US" sz="3600" b="1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0"/>
            <a:ext cx="4343400" cy="4419600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4" name="Rounded Rectangle 3"/>
          <p:cNvSpPr/>
          <p:nvPr/>
        </p:nvSpPr>
        <p:spPr>
          <a:xfrm>
            <a:off x="6982691" y="3810000"/>
            <a:ext cx="865909" cy="60960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13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52400" y="-76200"/>
            <a:ext cx="8382000" cy="3733800"/>
          </a:xfrm>
        </p:spPr>
        <p:txBody>
          <a:bodyPr>
            <a:normAutofit fontScale="55000" lnSpcReduction="20000"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3200" b="1" u="sng" dirty="0" smtClean="0">
              <a:solidFill>
                <a:srgbClr val="00B050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sz="4000" b="1" u="sng" dirty="0" smtClean="0">
                <a:solidFill>
                  <a:srgbClr val="00B050"/>
                </a:solidFill>
              </a:rPr>
              <a:t>DEVELOPMENT OF THE TESTIS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3200" b="1" u="sng" dirty="0" smtClean="0">
              <a:solidFill>
                <a:srgbClr val="00B050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4000" b="1" dirty="0" smtClean="0">
                <a:latin typeface="Calibri" pitchFamily="34" charset="0"/>
                <a:cs typeface="Calibri" pitchFamily="34" charset="0"/>
              </a:rPr>
              <a:t>Under the influence of sex determining factor (SDF), the primitive </a:t>
            </a:r>
            <a:r>
              <a:rPr lang="en-US" sz="4000" b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sex cords </a:t>
            </a:r>
            <a:r>
              <a:rPr lang="en-US" sz="4000" b="1" dirty="0" smtClean="0">
                <a:latin typeface="Calibri" pitchFamily="34" charset="0"/>
                <a:cs typeface="Calibri" pitchFamily="34" charset="0"/>
              </a:rPr>
              <a:t>proliferate &amp; anastomose with each other forming the “</a:t>
            </a:r>
            <a:r>
              <a:rPr lang="en-US" sz="4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testis cords</a:t>
            </a:r>
            <a:r>
              <a:rPr lang="en-US" sz="4000" b="1" dirty="0" smtClean="0">
                <a:latin typeface="Calibri" pitchFamily="34" charset="0"/>
                <a:cs typeface="Calibri" pitchFamily="34" charset="0"/>
              </a:rPr>
              <a:t>” which are formed of the </a:t>
            </a:r>
            <a:r>
              <a:rPr lang="en-US" sz="4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epithelial cells </a:t>
            </a:r>
            <a:r>
              <a:rPr lang="en-US" sz="4000" b="1" dirty="0" smtClean="0">
                <a:latin typeface="Calibri" pitchFamily="34" charset="0"/>
                <a:cs typeface="Calibri" pitchFamily="34" charset="0"/>
              </a:rPr>
              <a:t>of the </a:t>
            </a:r>
            <a:r>
              <a:rPr lang="en-US" sz="4000" b="1" dirty="0" err="1" smtClean="0">
                <a:latin typeface="Calibri" pitchFamily="34" charset="0"/>
                <a:cs typeface="Calibri" pitchFamily="34" charset="0"/>
              </a:rPr>
              <a:t>coelomic</a:t>
            </a:r>
            <a:r>
              <a:rPr lang="en-US" sz="4000" b="1" dirty="0" smtClean="0">
                <a:latin typeface="Calibri" pitchFamily="34" charset="0"/>
                <a:cs typeface="Calibri" pitchFamily="34" charset="0"/>
              </a:rPr>
              <a:t> cavity &amp; the </a:t>
            </a:r>
            <a:r>
              <a:rPr lang="en-US" sz="4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germ cells</a:t>
            </a:r>
            <a:r>
              <a:rPr lang="en-US" sz="4000" b="1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eaLnBrk="1" hangingPunct="1">
              <a:lnSpc>
                <a:spcPct val="120000"/>
              </a:lnSpc>
            </a:pPr>
            <a:endParaRPr lang="en-US" sz="4000" b="1" dirty="0" smtClean="0"/>
          </a:p>
          <a:p>
            <a:pPr eaLnBrk="1" hangingPunct="1">
              <a:lnSpc>
                <a:spcPct val="120000"/>
              </a:lnSpc>
            </a:pPr>
            <a:r>
              <a:rPr lang="en-US" sz="4000" b="1" dirty="0" smtClean="0">
                <a:latin typeface="Calibri" pitchFamily="34" charset="0"/>
                <a:cs typeface="Calibri" pitchFamily="34" charset="0"/>
              </a:rPr>
              <a:t>Testis cords separate from the epithelial lining of the </a:t>
            </a:r>
            <a:r>
              <a:rPr lang="en-US" sz="4000" b="1" dirty="0" err="1" smtClean="0">
                <a:latin typeface="Calibri" pitchFamily="34" charset="0"/>
                <a:cs typeface="Calibri" pitchFamily="34" charset="0"/>
              </a:rPr>
              <a:t>coelomic</a:t>
            </a:r>
            <a:r>
              <a:rPr lang="en-US" sz="4000" b="1" dirty="0" smtClean="0">
                <a:latin typeface="Calibri" pitchFamily="34" charset="0"/>
                <a:cs typeface="Calibri" pitchFamily="34" charset="0"/>
              </a:rPr>
              <a:t> cavity &amp; become surrounded by a fibrous layer which develops to give </a:t>
            </a:r>
            <a:r>
              <a:rPr lang="en-US" sz="4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tunica </a:t>
            </a:r>
            <a:r>
              <a:rPr lang="en-US" sz="4000" b="1" dirty="0" err="1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albuginea</a:t>
            </a:r>
            <a:r>
              <a:rPr lang="en-US" sz="4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4000" b="1" dirty="0" smtClean="0">
                <a:latin typeface="Calibri" pitchFamily="34" charset="0"/>
                <a:cs typeface="Calibri" pitchFamily="34" charset="0"/>
              </a:rPr>
              <a:t>of the testis</a:t>
            </a:r>
            <a:r>
              <a:rPr lang="en-US" sz="3600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pic>
        <p:nvPicPr>
          <p:cNvPr id="5123" name="Picture 5" descr="scan00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7600"/>
            <a:ext cx="9144000" cy="3505200"/>
          </a:xfrm>
          <a:prstGeom prst="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4038600" y="5334000"/>
            <a:ext cx="1066800" cy="4572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7516090" y="3678382"/>
            <a:ext cx="1399309" cy="588818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50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52400" y="0"/>
            <a:ext cx="5410200" cy="670560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b="1" dirty="0">
                <a:solidFill>
                  <a:srgbClr val="7030A0"/>
                </a:solidFill>
              </a:rPr>
              <a:t>Testis cords </a:t>
            </a:r>
            <a:r>
              <a:rPr lang="en-US" b="1" dirty="0"/>
              <a:t>bend to form </a:t>
            </a:r>
            <a:r>
              <a:rPr lang="en-US" b="1" dirty="0">
                <a:solidFill>
                  <a:srgbClr val="00B050"/>
                </a:solidFill>
              </a:rPr>
              <a:t>horseshoe seminiferous tubules.</a:t>
            </a:r>
            <a:r>
              <a:rPr lang="en-US" b="1" dirty="0"/>
              <a:t> </a:t>
            </a:r>
            <a:endParaRPr lang="en-US" b="1" dirty="0" smtClean="0"/>
          </a:p>
          <a:p>
            <a:pPr>
              <a:lnSpc>
                <a:spcPct val="110000"/>
              </a:lnSpc>
            </a:pPr>
            <a:endParaRPr lang="en-US" b="1" dirty="0" smtClean="0"/>
          </a:p>
          <a:p>
            <a:pPr>
              <a:lnSpc>
                <a:spcPct val="110000"/>
              </a:lnSpc>
            </a:pPr>
            <a:r>
              <a:rPr lang="en-US" b="1" dirty="0" smtClean="0"/>
              <a:t>Their </a:t>
            </a:r>
            <a:r>
              <a:rPr lang="en-US" b="1" dirty="0"/>
              <a:t>ends remain straight forming the </a:t>
            </a:r>
            <a:r>
              <a:rPr lang="en-US" b="1" dirty="0">
                <a:solidFill>
                  <a:srgbClr val="00B050"/>
                </a:solidFill>
              </a:rPr>
              <a:t>straight tubules </a:t>
            </a:r>
            <a:r>
              <a:rPr lang="en-US" b="1" dirty="0"/>
              <a:t>&amp; become connected to </a:t>
            </a:r>
            <a:r>
              <a:rPr lang="en-US" b="1" dirty="0">
                <a:solidFill>
                  <a:srgbClr val="00B0F0"/>
                </a:solidFill>
              </a:rPr>
              <a:t>rete testis</a:t>
            </a:r>
            <a:r>
              <a:rPr lang="en-US" b="1" dirty="0" smtClean="0"/>
              <a:t>.</a:t>
            </a:r>
          </a:p>
          <a:p>
            <a:pPr>
              <a:lnSpc>
                <a:spcPct val="110000"/>
              </a:lnSpc>
            </a:pPr>
            <a:endParaRPr lang="en-US" b="1" dirty="0"/>
          </a:p>
          <a:p>
            <a:pPr>
              <a:lnSpc>
                <a:spcPct val="110000"/>
              </a:lnSpc>
            </a:pPr>
            <a:r>
              <a:rPr lang="en-US" b="1" dirty="0"/>
              <a:t>The seminiferous tubules start to function, acquire a lumen &amp; produce </a:t>
            </a:r>
            <a:r>
              <a:rPr lang="en-US" b="1" dirty="0">
                <a:solidFill>
                  <a:srgbClr val="00B050"/>
                </a:solidFill>
              </a:rPr>
              <a:t>sperms</a:t>
            </a:r>
            <a:r>
              <a:rPr lang="en-US" b="1" dirty="0"/>
              <a:t> from </a:t>
            </a:r>
            <a:r>
              <a:rPr lang="en-US" b="1" dirty="0">
                <a:solidFill>
                  <a:srgbClr val="FF0000"/>
                </a:solidFill>
              </a:rPr>
              <a:t>the germ cells </a:t>
            </a:r>
            <a:r>
              <a:rPr lang="en-US" b="1" dirty="0"/>
              <a:t>after puberty</a:t>
            </a:r>
            <a:r>
              <a:rPr lang="en-US" b="1" dirty="0" smtClean="0"/>
              <a:t>.</a:t>
            </a:r>
          </a:p>
          <a:p>
            <a:pPr>
              <a:lnSpc>
                <a:spcPct val="110000"/>
              </a:lnSpc>
            </a:pPr>
            <a:endParaRPr lang="en-US" b="1" dirty="0"/>
          </a:p>
        </p:txBody>
      </p:sp>
      <p:pic>
        <p:nvPicPr>
          <p:cNvPr id="8" name="Picture 5" descr="scan00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99" y="27709"/>
            <a:ext cx="4128655" cy="3505200"/>
          </a:xfrm>
          <a:prstGeom prst="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607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1378</TotalTime>
  <Words>1790</Words>
  <Application>Microsoft Office PowerPoint</Application>
  <PresentationFormat>On-screen Show (4:3)</PresentationFormat>
  <Paragraphs>273</Paragraphs>
  <Slides>49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Opulent</vt:lpstr>
      <vt:lpstr>Development of gonads and ductular system in male and female</vt:lpstr>
      <vt:lpstr>Objectives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Congenital inguinal herNIA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Testicular feminization (androgen insensitivity syndrome)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Development of Lower  Portion of Vagina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of gonads and ductular system in male and female</dc:title>
  <dc:creator>yaseen</dc:creator>
  <cp:lastModifiedBy>Rania Jabr</cp:lastModifiedBy>
  <cp:revision>63</cp:revision>
  <cp:lastPrinted>2012-05-14T09:42:31Z</cp:lastPrinted>
  <dcterms:created xsi:type="dcterms:W3CDTF">2012-05-11T10:15:50Z</dcterms:created>
  <dcterms:modified xsi:type="dcterms:W3CDTF">2015-11-14T23:12:05Z</dcterms:modified>
</cp:coreProperties>
</file>